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nva Sans Bold" panose="020B0604020202020204" charset="0"/>
      <p:regular r:id="rId25"/>
    </p:embeddedFont>
    <p:embeddedFont>
      <p:font typeface="DM Sans" pitchFamily="2" charset="0"/>
      <p:regular r:id="rId26"/>
    </p:embeddedFont>
    <p:embeddedFont>
      <p:font typeface="DM Sans Bold" charset="0"/>
      <p:regular r:id="rId27"/>
    </p:embeddedFont>
    <p:embeddedFont>
      <p:font typeface="DM Sans Italics" panose="020B0604020202020204" charset="0"/>
      <p:regular r:id="rId28"/>
    </p:embeddedFont>
    <p:embeddedFont>
      <p:font typeface="Montserrat Classic Bold" panose="020B0604020202020204" charset="0"/>
      <p:regular r:id="rId29"/>
    </p:embeddedFont>
    <p:embeddedFont>
      <p:font typeface="Montserrat Light" panose="00000400000000000000" pitchFamily="2" charset="0"/>
      <p:regular r:id="rId30"/>
    </p:embeddedFont>
    <p:embeddedFont>
      <p:font typeface="Open Sauce Bold" panose="020B0604020202020204" charset="0"/>
      <p:regular r:id="rId31"/>
    </p:embeddedFont>
    <p:embeddedFont>
      <p:font typeface="Oswald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1138" y="1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hyperlink" Target="https://github.com/jaykerkar0405/medidiagnose" TargetMode="External"/><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www.mdpi.com/2075-4418/14/11/1087" TargetMode="External"/><Relationship Id="rId5" Type="http://schemas.openxmlformats.org/officeDocument/2006/relationships/hyperlink" Target="https://datatracker.ietf.org/doc/html/draft-eastlake-fnv-28" TargetMode="External"/><Relationship Id="rId4" Type="http://schemas.openxmlformats.org/officeDocument/2006/relationships/hyperlink" Target="https://scontent-iad3-1.xx.fbcdn.net/v/t39.2365-6/453304228_1160109801904614_7143520450792086005_n.pdf?_nc_cat=108&amp;ccb=1-7&amp;_nc_sid=3c67a6&amp;_nc_ohc=D3eIShkp1TcQ7kNvgF0lY5i&amp;_nc_ht=scontent-iad3-1.xx&amp;_nc_gid=AKu70oU9nAbptTZBjqihYZb&amp;oh=00_AYA_UTbIQZBH6yzFPsqwabI1E-bh7g0XqxXCL-JGysqTTw&amp;oe=670810C7"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24.svg"/><Relationship Id="rId4" Type="http://schemas.openxmlformats.org/officeDocument/2006/relationships/image" Target="../media/image20.jpe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5704665" y="6834213"/>
            <a:ext cx="6607890" cy="6780485"/>
          </a:xfrm>
          <a:custGeom>
            <a:avLst/>
            <a:gdLst/>
            <a:ahLst/>
            <a:cxnLst/>
            <a:rect l="l" t="t" r="r" b="b"/>
            <a:pathLst>
              <a:path w="6607890" h="6780485">
                <a:moveTo>
                  <a:pt x="0" y="0"/>
                </a:moveTo>
                <a:lnTo>
                  <a:pt x="6607891" y="0"/>
                </a:lnTo>
                <a:lnTo>
                  <a:pt x="6607891" y="6780484"/>
                </a:lnTo>
                <a:lnTo>
                  <a:pt x="0" y="67804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258071" y="-4629150"/>
            <a:ext cx="7422997" cy="7616881"/>
          </a:xfrm>
          <a:custGeom>
            <a:avLst/>
            <a:gdLst/>
            <a:ahLst/>
            <a:cxnLst/>
            <a:rect l="l" t="t" r="r" b="b"/>
            <a:pathLst>
              <a:path w="7422997" h="7616881">
                <a:moveTo>
                  <a:pt x="0" y="0"/>
                </a:moveTo>
                <a:lnTo>
                  <a:pt x="7422996" y="0"/>
                </a:lnTo>
                <a:lnTo>
                  <a:pt x="7422996" y="7616881"/>
                </a:lnTo>
                <a:lnTo>
                  <a:pt x="0" y="76168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4164925" y="267039"/>
            <a:ext cx="941110" cy="1523323"/>
          </a:xfrm>
          <a:custGeom>
            <a:avLst/>
            <a:gdLst/>
            <a:ahLst/>
            <a:cxnLst/>
            <a:rect l="l" t="t" r="r" b="b"/>
            <a:pathLst>
              <a:path w="941110" h="1523323">
                <a:moveTo>
                  <a:pt x="0" y="0"/>
                </a:moveTo>
                <a:lnTo>
                  <a:pt x="941111" y="0"/>
                </a:lnTo>
                <a:lnTo>
                  <a:pt x="941111" y="1523322"/>
                </a:lnTo>
                <a:lnTo>
                  <a:pt x="0" y="1523322"/>
                </a:lnTo>
                <a:lnTo>
                  <a:pt x="0" y="0"/>
                </a:lnTo>
                <a:close/>
              </a:path>
            </a:pathLst>
          </a:custGeom>
          <a:blipFill>
            <a:blip r:embed="rId5"/>
            <a:stretch>
              <a:fillRect/>
            </a:stretch>
          </a:blipFill>
        </p:spPr>
      </p:sp>
      <p:grpSp>
        <p:nvGrpSpPr>
          <p:cNvPr id="6" name="Group 6"/>
          <p:cNvGrpSpPr/>
          <p:nvPr/>
        </p:nvGrpSpPr>
        <p:grpSpPr>
          <a:xfrm>
            <a:off x="2513179" y="3773999"/>
            <a:ext cx="13261642" cy="3527256"/>
            <a:chOff x="0" y="0"/>
            <a:chExt cx="17682190" cy="4703008"/>
          </a:xfrm>
        </p:grpSpPr>
        <p:grpSp>
          <p:nvGrpSpPr>
            <p:cNvPr id="7" name="Group 7"/>
            <p:cNvGrpSpPr/>
            <p:nvPr/>
          </p:nvGrpSpPr>
          <p:grpSpPr>
            <a:xfrm>
              <a:off x="0" y="0"/>
              <a:ext cx="17661739" cy="4703008"/>
              <a:chOff x="0" y="0"/>
              <a:chExt cx="3052400" cy="812800"/>
            </a:xfrm>
          </p:grpSpPr>
          <p:sp>
            <p:nvSpPr>
              <p:cNvPr id="8" name="Freeform 8"/>
              <p:cNvSpPr/>
              <p:nvPr/>
            </p:nvSpPr>
            <p:spPr>
              <a:xfrm>
                <a:off x="0" y="0"/>
                <a:ext cx="3052400" cy="812800"/>
              </a:xfrm>
              <a:custGeom>
                <a:avLst/>
                <a:gdLst/>
                <a:ahLst/>
                <a:cxnLst/>
                <a:rect l="l" t="t" r="r" b="b"/>
                <a:pathLst>
                  <a:path w="3052400" h="812800">
                    <a:moveTo>
                      <a:pt x="0" y="0"/>
                    </a:moveTo>
                    <a:lnTo>
                      <a:pt x="3052400" y="0"/>
                    </a:lnTo>
                    <a:lnTo>
                      <a:pt x="3052400" y="812800"/>
                    </a:lnTo>
                    <a:lnTo>
                      <a:pt x="0" y="812800"/>
                    </a:lnTo>
                    <a:close/>
                  </a:path>
                </a:pathLst>
              </a:custGeom>
              <a:solidFill>
                <a:srgbClr val="000000">
                  <a:alpha val="0"/>
                </a:srgbClr>
              </a:solidFill>
              <a:ln w="38100" cap="sq">
                <a:solidFill>
                  <a:srgbClr val="000000"/>
                </a:solidFill>
                <a:prstDash val="solid"/>
                <a:miter/>
              </a:ln>
            </p:spPr>
          </p:sp>
          <p:sp>
            <p:nvSpPr>
              <p:cNvPr id="9" name="TextBox 9"/>
              <p:cNvSpPr txBox="1"/>
              <p:nvPr/>
            </p:nvSpPr>
            <p:spPr>
              <a:xfrm>
                <a:off x="0" y="-19050"/>
                <a:ext cx="3052400" cy="831850"/>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20451" y="1351676"/>
              <a:ext cx="17661739" cy="3020906"/>
            </a:xfrm>
            <a:prstGeom prst="rect">
              <a:avLst/>
            </a:prstGeom>
          </p:spPr>
          <p:txBody>
            <a:bodyPr lIns="0" tIns="0" rIns="0" bIns="0" rtlCol="0" anchor="t">
              <a:spAutoFit/>
            </a:bodyPr>
            <a:lstStyle/>
            <a:p>
              <a:pPr algn="ctr">
                <a:lnSpc>
                  <a:spcPts val="19010"/>
                </a:lnSpc>
              </a:pPr>
              <a:r>
                <a:rPr lang="en-US" sz="13775" b="1" spc="1350">
                  <a:solidFill>
                    <a:srgbClr val="231F20"/>
                  </a:solidFill>
                  <a:latin typeface="Oswald Bold"/>
                  <a:ea typeface="Oswald Bold"/>
                  <a:cs typeface="Oswald Bold"/>
                  <a:sym typeface="Oswald Bold"/>
                </a:rPr>
                <a:t>MEDIDIAGNOSE</a:t>
              </a:r>
            </a:p>
          </p:txBody>
        </p:sp>
        <p:sp>
          <p:nvSpPr>
            <p:cNvPr id="11" name="TextBox 11"/>
            <p:cNvSpPr txBox="1"/>
            <p:nvPr/>
          </p:nvSpPr>
          <p:spPr>
            <a:xfrm>
              <a:off x="20451" y="296019"/>
              <a:ext cx="17661739" cy="1293782"/>
            </a:xfrm>
            <a:prstGeom prst="rect">
              <a:avLst/>
            </a:prstGeom>
          </p:spPr>
          <p:txBody>
            <a:bodyPr lIns="0" tIns="0" rIns="0" bIns="0" rtlCol="0" anchor="t">
              <a:spAutoFit/>
            </a:bodyPr>
            <a:lstStyle/>
            <a:p>
              <a:pPr algn="ctr">
                <a:lnSpc>
                  <a:spcPts val="8169"/>
                </a:lnSpc>
              </a:pPr>
              <a:r>
                <a:rPr lang="en-US" sz="5919" b="1" spc="580">
                  <a:solidFill>
                    <a:srgbClr val="231F20"/>
                  </a:solidFill>
                  <a:latin typeface="Oswald Bold"/>
                  <a:ea typeface="Oswald Bold"/>
                  <a:cs typeface="Oswald Bold"/>
                  <a:sym typeface="Oswald Bold"/>
                </a:rPr>
                <a:t>DSA MINI PROJECT</a:t>
              </a:r>
            </a:p>
          </p:txBody>
        </p:sp>
      </p:grpSp>
      <p:sp>
        <p:nvSpPr>
          <p:cNvPr id="12" name="TextBox 12"/>
          <p:cNvSpPr txBox="1"/>
          <p:nvPr/>
        </p:nvSpPr>
        <p:spPr>
          <a:xfrm>
            <a:off x="2719596" y="7501280"/>
            <a:ext cx="12848809" cy="441638"/>
          </a:xfrm>
          <a:prstGeom prst="rect">
            <a:avLst/>
          </a:prstGeom>
        </p:spPr>
        <p:txBody>
          <a:bodyPr lIns="0" tIns="0" rIns="0" bIns="0" rtlCol="0" anchor="t">
            <a:spAutoFit/>
          </a:bodyPr>
          <a:lstStyle/>
          <a:p>
            <a:pPr algn="ctr">
              <a:lnSpc>
                <a:spcPts val="3661"/>
              </a:lnSpc>
            </a:pPr>
            <a:r>
              <a:rPr lang="en-US" sz="2653" b="1" spc="140">
                <a:solidFill>
                  <a:srgbClr val="231F20"/>
                </a:solidFill>
                <a:latin typeface="Montserrat Classic Bold"/>
                <a:ea typeface="Montserrat Classic Bold"/>
                <a:cs typeface="Montserrat Classic Bold"/>
                <a:sym typeface="Montserrat Classic Bold"/>
              </a:rPr>
              <a:t>A.Y.2024-25</a:t>
            </a:r>
          </a:p>
        </p:txBody>
      </p:sp>
      <p:sp>
        <p:nvSpPr>
          <p:cNvPr id="13" name="TextBox 13"/>
          <p:cNvSpPr txBox="1"/>
          <p:nvPr/>
        </p:nvSpPr>
        <p:spPr>
          <a:xfrm>
            <a:off x="5625073" y="767968"/>
            <a:ext cx="8902594" cy="874731"/>
          </a:xfrm>
          <a:prstGeom prst="rect">
            <a:avLst/>
          </a:prstGeom>
        </p:spPr>
        <p:txBody>
          <a:bodyPr lIns="0" tIns="0" rIns="0" bIns="0" rtlCol="0" anchor="t">
            <a:spAutoFit/>
          </a:bodyPr>
          <a:lstStyle/>
          <a:p>
            <a:pPr algn="ctr">
              <a:lnSpc>
                <a:spcPts val="2394"/>
              </a:lnSpc>
            </a:pPr>
            <a:r>
              <a:rPr lang="en-US" sz="1735" b="1" spc="170">
                <a:solidFill>
                  <a:srgbClr val="231F20"/>
                </a:solidFill>
                <a:latin typeface="Montserrat Classic Bold"/>
                <a:ea typeface="Montserrat Classic Bold"/>
                <a:cs typeface="Montserrat Classic Bold"/>
                <a:sym typeface="Montserrat Classic Bold"/>
              </a:rPr>
              <a:t>VIVEKANAND EDUCATION SOCIETY’S INSTITUTE OF TECHNOLOGY</a:t>
            </a:r>
          </a:p>
          <a:p>
            <a:pPr algn="ctr">
              <a:lnSpc>
                <a:spcPts val="2394"/>
              </a:lnSpc>
            </a:pPr>
            <a:r>
              <a:rPr lang="en-US" sz="1735" b="1" spc="170">
                <a:solidFill>
                  <a:srgbClr val="231F20"/>
                </a:solidFill>
                <a:latin typeface="Montserrat Classic Bold"/>
                <a:ea typeface="Montserrat Classic Bold"/>
                <a:cs typeface="Montserrat Classic Bold"/>
                <a:sym typeface="Montserrat Classic Bold"/>
              </a:rPr>
              <a:t>Department Of Information Technology</a:t>
            </a:r>
          </a:p>
          <a:p>
            <a:pPr marL="0" lvl="0" indent="0" algn="ctr">
              <a:lnSpc>
                <a:spcPts val="2394"/>
              </a:lnSpc>
              <a:spcBef>
                <a:spcPct val="0"/>
              </a:spcBef>
            </a:pPr>
            <a:endParaRPr lang="en-US" sz="1735" b="1" spc="170">
              <a:solidFill>
                <a:srgbClr val="231F20"/>
              </a:solidFill>
              <a:latin typeface="Montserrat Classic Bold"/>
              <a:ea typeface="Montserrat Classic Bold"/>
              <a:cs typeface="Montserrat Classic Bold"/>
              <a:sym typeface="Montserrat Classic Bold"/>
            </a:endParaRPr>
          </a:p>
        </p:txBody>
      </p:sp>
      <p:sp>
        <p:nvSpPr>
          <p:cNvPr id="14" name="TextBox 14"/>
          <p:cNvSpPr txBox="1"/>
          <p:nvPr/>
        </p:nvSpPr>
        <p:spPr>
          <a:xfrm>
            <a:off x="1028700" y="9013825"/>
            <a:ext cx="7019687" cy="431799"/>
          </a:xfrm>
          <a:prstGeom prst="rect">
            <a:avLst/>
          </a:prstGeom>
        </p:spPr>
        <p:txBody>
          <a:bodyPr lIns="0" tIns="0" rIns="0" bIns="0" rtlCol="0" anchor="t">
            <a:spAutoFit/>
          </a:bodyPr>
          <a:lstStyle/>
          <a:p>
            <a:pPr algn="ctr">
              <a:lnSpc>
                <a:spcPts val="3500"/>
              </a:lnSpc>
            </a:pPr>
            <a:r>
              <a:rPr lang="en-US" sz="2500" b="1">
                <a:solidFill>
                  <a:srgbClr val="231F20"/>
                </a:solidFill>
                <a:latin typeface="Canva Sans Bold"/>
                <a:ea typeface="Canva Sans Bold"/>
                <a:cs typeface="Canva Sans Bold"/>
                <a:sym typeface="Canva Sans Bold"/>
              </a:rPr>
              <a:t>Under the guidance of Professor Kajal Jewani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5285242" y="1330738"/>
            <a:ext cx="7808350" cy="8433764"/>
          </a:xfrm>
          <a:custGeom>
            <a:avLst/>
            <a:gdLst/>
            <a:ahLst/>
            <a:cxnLst/>
            <a:rect l="l" t="t" r="r" b="b"/>
            <a:pathLst>
              <a:path w="7808350" h="8433764">
                <a:moveTo>
                  <a:pt x="0" y="0"/>
                </a:moveTo>
                <a:lnTo>
                  <a:pt x="7808351" y="0"/>
                </a:lnTo>
                <a:lnTo>
                  <a:pt x="7808351" y="8433764"/>
                </a:lnTo>
                <a:lnTo>
                  <a:pt x="0" y="8433764"/>
                </a:lnTo>
                <a:lnTo>
                  <a:pt x="0" y="0"/>
                </a:lnTo>
                <a:close/>
              </a:path>
            </a:pathLst>
          </a:custGeom>
          <a:blipFill>
            <a:blip r:embed="rId2"/>
            <a:stretch>
              <a:fillRect t="-588" b="-3585"/>
            </a:stretch>
          </a:blipFill>
          <a:ln w="38100" cap="sq">
            <a:solidFill>
              <a:srgbClr val="000000"/>
            </a:solidFill>
            <a:prstDash val="solid"/>
            <a:miter/>
          </a:ln>
        </p:spPr>
      </p:sp>
      <p:sp>
        <p:nvSpPr>
          <p:cNvPr id="3" name="TextBox 3"/>
          <p:cNvSpPr txBox="1"/>
          <p:nvPr/>
        </p:nvSpPr>
        <p:spPr>
          <a:xfrm>
            <a:off x="6109773" y="-114300"/>
            <a:ext cx="6068454" cy="1082421"/>
          </a:xfrm>
          <a:prstGeom prst="rect">
            <a:avLst/>
          </a:prstGeom>
        </p:spPr>
        <p:txBody>
          <a:bodyPr lIns="0" tIns="0" rIns="0" bIns="0" rtlCol="0" anchor="t">
            <a:spAutoFit/>
          </a:bodyPr>
          <a:lstStyle/>
          <a:p>
            <a:pPr algn="ctr">
              <a:lnSpc>
                <a:spcPts val="8831"/>
              </a:lnSpc>
            </a:pPr>
            <a:r>
              <a:rPr lang="en-US" sz="6399" b="1" spc="627">
                <a:solidFill>
                  <a:srgbClr val="231F20"/>
                </a:solidFill>
                <a:latin typeface="Oswald Bold"/>
                <a:ea typeface="Oswald Bold"/>
                <a:cs typeface="Oswald Bold"/>
                <a:sym typeface="Oswald Bold"/>
              </a:rPr>
              <a:t>UML  DIAGRAM</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028700" y="4038854"/>
            <a:ext cx="16230600" cy="3863940"/>
          </a:xfrm>
          <a:custGeom>
            <a:avLst/>
            <a:gdLst/>
            <a:ahLst/>
            <a:cxnLst/>
            <a:rect l="l" t="t" r="r" b="b"/>
            <a:pathLst>
              <a:path w="16230600" h="3863940">
                <a:moveTo>
                  <a:pt x="0" y="0"/>
                </a:moveTo>
                <a:lnTo>
                  <a:pt x="16230600" y="0"/>
                </a:lnTo>
                <a:lnTo>
                  <a:pt x="16230600" y="3863940"/>
                </a:lnTo>
                <a:lnTo>
                  <a:pt x="0" y="3863940"/>
                </a:lnTo>
                <a:lnTo>
                  <a:pt x="0" y="0"/>
                </a:lnTo>
                <a:close/>
              </a:path>
            </a:pathLst>
          </a:custGeom>
          <a:blipFill>
            <a:blip r:embed="rId2"/>
            <a:stretch>
              <a:fillRect l="-2037" r="-2037"/>
            </a:stretch>
          </a:blipFill>
          <a:ln w="38100" cap="sq">
            <a:solidFill>
              <a:srgbClr val="000000"/>
            </a:solidFill>
            <a:prstDash val="solid"/>
            <a:miter/>
          </a:ln>
        </p:spPr>
      </p:sp>
      <p:sp>
        <p:nvSpPr>
          <p:cNvPr id="3" name="TextBox 3"/>
          <p:cNvSpPr txBox="1"/>
          <p:nvPr/>
        </p:nvSpPr>
        <p:spPr>
          <a:xfrm>
            <a:off x="4882787" y="857250"/>
            <a:ext cx="8522425" cy="1686342"/>
          </a:xfrm>
          <a:prstGeom prst="rect">
            <a:avLst/>
          </a:prstGeom>
        </p:spPr>
        <p:txBody>
          <a:bodyPr lIns="0" tIns="0" rIns="0" bIns="0" rtlCol="0" anchor="t">
            <a:spAutoFit/>
          </a:bodyPr>
          <a:lstStyle/>
          <a:p>
            <a:pPr algn="l">
              <a:lnSpc>
                <a:spcPts val="13774"/>
              </a:lnSpc>
            </a:pPr>
            <a:r>
              <a:rPr lang="en-US" sz="9981" b="1" spc="978">
                <a:solidFill>
                  <a:srgbClr val="231F20"/>
                </a:solidFill>
                <a:latin typeface="Oswald Bold"/>
                <a:ea typeface="Oswald Bold"/>
                <a:cs typeface="Oswald Bold"/>
                <a:sym typeface="Oswald Bold"/>
              </a:rPr>
              <a:t>GANTT CHART</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4024021" y="-4729397"/>
            <a:ext cx="7043557" cy="7227531"/>
          </a:xfrm>
          <a:custGeom>
            <a:avLst/>
            <a:gdLst/>
            <a:ahLst/>
            <a:cxnLst/>
            <a:rect l="l" t="t" r="r" b="b"/>
            <a:pathLst>
              <a:path w="7043557" h="7227531">
                <a:moveTo>
                  <a:pt x="0" y="0"/>
                </a:moveTo>
                <a:lnTo>
                  <a:pt x="7043557" y="0"/>
                </a:lnTo>
                <a:lnTo>
                  <a:pt x="7043557" y="7227531"/>
                </a:lnTo>
                <a:lnTo>
                  <a:pt x="0" y="72275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2163000" y="3442596"/>
            <a:ext cx="4473739" cy="636748"/>
            <a:chOff x="0" y="0"/>
            <a:chExt cx="1178269" cy="167703"/>
          </a:xfrm>
        </p:grpSpPr>
        <p:sp>
          <p:nvSpPr>
            <p:cNvPr id="9" name="Freeform 9"/>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10" name="TextBox 10"/>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i="1" spc="29">
                  <a:solidFill>
                    <a:srgbClr val="FFFFFF"/>
                  </a:solidFill>
                  <a:latin typeface="DM Sans Italics"/>
                  <a:ea typeface="DM Sans Italics"/>
                  <a:cs typeface="DM Sans Italics"/>
                  <a:sym typeface="DM Sans Italics"/>
                </a:rPr>
                <a:t>Hash Table</a:t>
              </a:r>
            </a:p>
          </p:txBody>
        </p:sp>
      </p:grpSp>
      <p:grpSp>
        <p:nvGrpSpPr>
          <p:cNvPr id="11" name="Group 11"/>
          <p:cNvGrpSpPr/>
          <p:nvPr/>
        </p:nvGrpSpPr>
        <p:grpSpPr>
          <a:xfrm>
            <a:off x="6893475" y="3510391"/>
            <a:ext cx="9034431" cy="2808103"/>
            <a:chOff x="0" y="0"/>
            <a:chExt cx="1744696" cy="542290"/>
          </a:xfrm>
        </p:grpSpPr>
        <p:sp>
          <p:nvSpPr>
            <p:cNvPr id="12" name="Freeform 1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id="13" name="TextBox 13"/>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11410691" y="6504266"/>
            <a:ext cx="4473739" cy="636748"/>
            <a:chOff x="0" y="0"/>
            <a:chExt cx="1178269" cy="167703"/>
          </a:xfrm>
        </p:grpSpPr>
        <p:sp>
          <p:nvSpPr>
            <p:cNvPr id="15" name="Freeform 15"/>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16" name="TextBox 16"/>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i="1" spc="29">
                  <a:solidFill>
                    <a:srgbClr val="FFFFFF"/>
                  </a:solidFill>
                  <a:latin typeface="DM Sans Italics"/>
                  <a:ea typeface="DM Sans Italics"/>
                  <a:cs typeface="DM Sans Italics"/>
                  <a:sym typeface="DM Sans Italics"/>
                </a:rPr>
                <a:t>Linked List</a:t>
              </a:r>
            </a:p>
          </p:txBody>
        </p:sp>
      </p:grpSp>
      <p:grpSp>
        <p:nvGrpSpPr>
          <p:cNvPr id="17" name="Group 17"/>
          <p:cNvGrpSpPr/>
          <p:nvPr/>
        </p:nvGrpSpPr>
        <p:grpSpPr>
          <a:xfrm>
            <a:off x="2179166" y="6572062"/>
            <a:ext cx="9034431" cy="2808103"/>
            <a:chOff x="0" y="0"/>
            <a:chExt cx="1744696" cy="542290"/>
          </a:xfrm>
        </p:grpSpPr>
        <p:sp>
          <p:nvSpPr>
            <p:cNvPr id="18" name="Freeform 18"/>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id="19" name="TextBox 19"/>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0" name="Freeform 20"/>
          <p:cNvSpPr/>
          <p:nvPr/>
        </p:nvSpPr>
        <p:spPr>
          <a:xfrm>
            <a:off x="2163000" y="4116476"/>
            <a:ext cx="4473739" cy="2202019"/>
          </a:xfrm>
          <a:custGeom>
            <a:avLst/>
            <a:gdLst/>
            <a:ahLst/>
            <a:cxnLst/>
            <a:rect l="l" t="t" r="r" b="b"/>
            <a:pathLst>
              <a:path w="4473739" h="2202019">
                <a:moveTo>
                  <a:pt x="0" y="0"/>
                </a:moveTo>
                <a:lnTo>
                  <a:pt x="4473739" y="0"/>
                </a:lnTo>
                <a:lnTo>
                  <a:pt x="4473739" y="2202019"/>
                </a:lnTo>
                <a:lnTo>
                  <a:pt x="0" y="2202019"/>
                </a:lnTo>
                <a:lnTo>
                  <a:pt x="0" y="0"/>
                </a:lnTo>
                <a:close/>
              </a:path>
            </a:pathLst>
          </a:custGeom>
          <a:blipFill>
            <a:blip r:embed="rId5"/>
            <a:stretch>
              <a:fillRect t="-7823" b="-7326"/>
            </a:stretch>
          </a:blipFill>
        </p:spPr>
      </p:sp>
      <p:sp>
        <p:nvSpPr>
          <p:cNvPr id="21" name="Freeform 21"/>
          <p:cNvSpPr/>
          <p:nvPr/>
        </p:nvSpPr>
        <p:spPr>
          <a:xfrm>
            <a:off x="11410691" y="7331514"/>
            <a:ext cx="4473739" cy="1838490"/>
          </a:xfrm>
          <a:custGeom>
            <a:avLst/>
            <a:gdLst/>
            <a:ahLst/>
            <a:cxnLst/>
            <a:rect l="l" t="t" r="r" b="b"/>
            <a:pathLst>
              <a:path w="4473739" h="1838490">
                <a:moveTo>
                  <a:pt x="0" y="0"/>
                </a:moveTo>
                <a:lnTo>
                  <a:pt x="4473739" y="0"/>
                </a:lnTo>
                <a:lnTo>
                  <a:pt x="4473739" y="1838491"/>
                </a:lnTo>
                <a:lnTo>
                  <a:pt x="0" y="1838491"/>
                </a:lnTo>
                <a:lnTo>
                  <a:pt x="0" y="0"/>
                </a:lnTo>
                <a:close/>
              </a:path>
            </a:pathLst>
          </a:custGeom>
          <a:blipFill>
            <a:blip r:embed="rId6"/>
            <a:stretch>
              <a:fillRect l="-1368" r="-1368"/>
            </a:stretch>
          </a:blipFill>
        </p:spPr>
      </p:sp>
      <p:sp>
        <p:nvSpPr>
          <p:cNvPr id="22" name="TextBox 22"/>
          <p:cNvSpPr txBox="1"/>
          <p:nvPr/>
        </p:nvSpPr>
        <p:spPr>
          <a:xfrm>
            <a:off x="4263979" y="895350"/>
            <a:ext cx="9760042" cy="1349947"/>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DATA STRUCTURES </a:t>
            </a:r>
          </a:p>
        </p:txBody>
      </p:sp>
      <p:sp>
        <p:nvSpPr>
          <p:cNvPr id="23" name="TextBox 23"/>
          <p:cNvSpPr txBox="1"/>
          <p:nvPr/>
        </p:nvSpPr>
        <p:spPr>
          <a:xfrm>
            <a:off x="7268154" y="3703694"/>
            <a:ext cx="8285073" cy="2383398"/>
          </a:xfrm>
          <a:prstGeom prst="rect">
            <a:avLst/>
          </a:prstGeom>
        </p:spPr>
        <p:txBody>
          <a:bodyPr lIns="0" tIns="0" rIns="0" bIns="0" rtlCol="0" anchor="t">
            <a:spAutoFit/>
          </a:bodyPr>
          <a:lstStyle/>
          <a:p>
            <a:pPr marL="427768" lvl="1" indent="-213884" algn="l">
              <a:lnSpc>
                <a:spcPts val="2734"/>
              </a:lnSpc>
              <a:buFont typeface="Arial"/>
              <a:buChar char="•"/>
            </a:pPr>
            <a:r>
              <a:rPr lang="en-US" sz="1981" spc="194">
                <a:solidFill>
                  <a:srgbClr val="231F20"/>
                </a:solidFill>
                <a:latin typeface="DM Sans"/>
                <a:ea typeface="DM Sans"/>
                <a:cs typeface="DM Sans"/>
                <a:sym typeface="DM Sans"/>
              </a:rPr>
              <a:t>Stores key-value pairs for fast data retrieval.</a:t>
            </a:r>
          </a:p>
          <a:p>
            <a:pPr algn="l">
              <a:lnSpc>
                <a:spcPts val="2734"/>
              </a:lnSpc>
            </a:pPr>
            <a:endParaRPr lang="en-US" sz="1981" spc="194">
              <a:solidFill>
                <a:srgbClr val="231F20"/>
              </a:solidFill>
              <a:latin typeface="DM Sans"/>
              <a:ea typeface="DM Sans"/>
              <a:cs typeface="DM Sans"/>
              <a:sym typeface="DM Sans"/>
            </a:endParaRPr>
          </a:p>
          <a:p>
            <a:pPr marL="427768" lvl="1" indent="-213884" algn="l">
              <a:lnSpc>
                <a:spcPts val="2734"/>
              </a:lnSpc>
              <a:buFont typeface="Arial"/>
              <a:buChar char="•"/>
            </a:pPr>
            <a:r>
              <a:rPr lang="en-US" sz="1981" spc="194">
                <a:solidFill>
                  <a:srgbClr val="231F20"/>
                </a:solidFill>
                <a:latin typeface="DM Sans"/>
                <a:ea typeface="DM Sans"/>
                <a:cs typeface="DM Sans"/>
                <a:sym typeface="DM Sans"/>
              </a:rPr>
              <a:t>Average-case 𝑂(1)</a:t>
            </a:r>
          </a:p>
          <a:p>
            <a:pPr algn="l">
              <a:lnSpc>
                <a:spcPts val="2734"/>
              </a:lnSpc>
            </a:pPr>
            <a:endParaRPr lang="en-US" sz="1981" spc="194">
              <a:solidFill>
                <a:srgbClr val="231F20"/>
              </a:solidFill>
              <a:latin typeface="DM Sans"/>
              <a:ea typeface="DM Sans"/>
              <a:cs typeface="DM Sans"/>
              <a:sym typeface="DM Sans"/>
            </a:endParaRPr>
          </a:p>
          <a:p>
            <a:pPr marL="427768" lvl="1" indent="-213884" algn="l">
              <a:lnSpc>
                <a:spcPts val="2734"/>
              </a:lnSpc>
              <a:buFont typeface="Arial"/>
              <a:buChar char="•"/>
            </a:pPr>
            <a:r>
              <a:rPr lang="en-US" sz="1981" spc="194">
                <a:solidFill>
                  <a:srgbClr val="231F20"/>
                </a:solidFill>
                <a:latin typeface="DM Sans"/>
                <a:ea typeface="DM Sans"/>
                <a:cs typeface="DM Sans"/>
                <a:sym typeface="DM Sans"/>
              </a:rPr>
              <a:t>O(1) time complexity for inserts/looks.</a:t>
            </a:r>
          </a:p>
          <a:p>
            <a:pPr algn="l">
              <a:lnSpc>
                <a:spcPts val="2734"/>
              </a:lnSpc>
            </a:pPr>
            <a:endParaRPr lang="en-US" sz="1981" spc="194">
              <a:solidFill>
                <a:srgbClr val="231F20"/>
              </a:solidFill>
              <a:latin typeface="DM Sans"/>
              <a:ea typeface="DM Sans"/>
              <a:cs typeface="DM Sans"/>
              <a:sym typeface="DM Sans"/>
            </a:endParaRPr>
          </a:p>
          <a:p>
            <a:pPr marL="427768" lvl="1" indent="-213884" algn="l">
              <a:lnSpc>
                <a:spcPts val="2734"/>
              </a:lnSpc>
              <a:buFont typeface="Arial"/>
              <a:buChar char="•"/>
            </a:pPr>
            <a:r>
              <a:rPr lang="en-US" sz="1981" spc="194">
                <a:solidFill>
                  <a:srgbClr val="231F20"/>
                </a:solidFill>
                <a:latin typeface="DM Sans"/>
                <a:ea typeface="DM Sans"/>
                <a:cs typeface="DM Sans"/>
                <a:sym typeface="DM Sans"/>
              </a:rPr>
              <a:t>Collision resolution via linked lists.</a:t>
            </a:r>
          </a:p>
        </p:txBody>
      </p:sp>
      <p:sp>
        <p:nvSpPr>
          <p:cNvPr id="24" name="TextBox 24"/>
          <p:cNvSpPr txBox="1"/>
          <p:nvPr/>
        </p:nvSpPr>
        <p:spPr>
          <a:xfrm>
            <a:off x="2553845" y="6937620"/>
            <a:ext cx="8285073" cy="2041885"/>
          </a:xfrm>
          <a:prstGeom prst="rect">
            <a:avLst/>
          </a:prstGeom>
        </p:spPr>
        <p:txBody>
          <a:bodyPr lIns="0" tIns="0" rIns="0" bIns="0" rtlCol="0" anchor="t">
            <a:spAutoFit/>
          </a:bodyPr>
          <a:lstStyle/>
          <a:p>
            <a:pPr marL="427768" lvl="1" indent="-213884" algn="l">
              <a:lnSpc>
                <a:spcPts val="2734"/>
              </a:lnSpc>
              <a:buFont typeface="Arial"/>
              <a:buChar char="•"/>
            </a:pPr>
            <a:r>
              <a:rPr lang="en-US" sz="1981" spc="194">
                <a:solidFill>
                  <a:srgbClr val="231F20"/>
                </a:solidFill>
                <a:latin typeface="DM Sans"/>
                <a:ea typeface="DM Sans"/>
                <a:cs typeface="DM Sans"/>
                <a:sym typeface="DM Sans"/>
              </a:rPr>
              <a:t>Linear data structure with nodes containing data and references.</a:t>
            </a:r>
          </a:p>
          <a:p>
            <a:pPr algn="l">
              <a:lnSpc>
                <a:spcPts val="2734"/>
              </a:lnSpc>
            </a:pPr>
            <a:endParaRPr lang="en-US" sz="1981" spc="194">
              <a:solidFill>
                <a:srgbClr val="231F20"/>
              </a:solidFill>
              <a:latin typeface="DM Sans"/>
              <a:ea typeface="DM Sans"/>
              <a:cs typeface="DM Sans"/>
              <a:sym typeface="DM Sans"/>
            </a:endParaRPr>
          </a:p>
          <a:p>
            <a:pPr marL="427768" lvl="1" indent="-213884" algn="l">
              <a:lnSpc>
                <a:spcPts val="2734"/>
              </a:lnSpc>
              <a:buFont typeface="Arial"/>
              <a:buChar char="•"/>
            </a:pPr>
            <a:r>
              <a:rPr lang="en-US" sz="1981" spc="194">
                <a:solidFill>
                  <a:srgbClr val="231F20"/>
                </a:solidFill>
                <a:latin typeface="DM Sans"/>
                <a:ea typeface="DM Sans"/>
                <a:cs typeface="DM Sans"/>
                <a:sym typeface="DM Sans"/>
              </a:rPr>
              <a:t>Used to manage symptoms dynamically.</a:t>
            </a:r>
          </a:p>
          <a:p>
            <a:pPr algn="l">
              <a:lnSpc>
                <a:spcPts val="2734"/>
              </a:lnSpc>
            </a:pPr>
            <a:endParaRPr lang="en-US" sz="1981" spc="194">
              <a:solidFill>
                <a:srgbClr val="231F20"/>
              </a:solidFill>
              <a:latin typeface="DM Sans"/>
              <a:ea typeface="DM Sans"/>
              <a:cs typeface="DM Sans"/>
              <a:sym typeface="DM Sans"/>
            </a:endParaRPr>
          </a:p>
          <a:p>
            <a:pPr marL="427768" lvl="1" indent="-213884" algn="l">
              <a:lnSpc>
                <a:spcPts val="2734"/>
              </a:lnSpc>
              <a:buFont typeface="Arial"/>
              <a:buChar char="•"/>
            </a:pPr>
            <a:r>
              <a:rPr lang="en-US" sz="1981" spc="194">
                <a:solidFill>
                  <a:srgbClr val="231F20"/>
                </a:solidFill>
                <a:latin typeface="DM Sans"/>
                <a:ea typeface="DM Sans"/>
                <a:cs typeface="DM Sans"/>
                <a:sym typeface="DM Sans"/>
              </a:rPr>
              <a:t>Efficient insertions and deletions.</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3378956" y="1028700"/>
            <a:ext cx="11530088" cy="8229600"/>
          </a:xfrm>
          <a:custGeom>
            <a:avLst/>
            <a:gdLst/>
            <a:ahLst/>
            <a:cxnLst/>
            <a:rect l="l" t="t" r="r" b="b"/>
            <a:pathLst>
              <a:path w="11530088" h="8229600">
                <a:moveTo>
                  <a:pt x="0" y="0"/>
                </a:moveTo>
                <a:lnTo>
                  <a:pt x="11530088" y="0"/>
                </a:lnTo>
                <a:lnTo>
                  <a:pt x="11530088" y="8229600"/>
                </a:lnTo>
                <a:lnTo>
                  <a:pt x="0" y="8229600"/>
                </a:lnTo>
                <a:lnTo>
                  <a:pt x="0" y="0"/>
                </a:lnTo>
                <a:close/>
              </a:path>
            </a:pathLst>
          </a:custGeom>
          <a:blipFill>
            <a:blip r:embed="rId2"/>
            <a:stretch>
              <a:fillRect/>
            </a:stretch>
          </a:blipFill>
        </p:spPr>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3327638" y="101314"/>
            <a:ext cx="10906040" cy="2750122"/>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ALGORITHM EXPLANATION</a:t>
            </a:r>
          </a:p>
        </p:txBody>
      </p:sp>
      <p:grpSp>
        <p:nvGrpSpPr>
          <p:cNvPr id="9" name="Group 9"/>
          <p:cNvGrpSpPr/>
          <p:nvPr/>
        </p:nvGrpSpPr>
        <p:grpSpPr>
          <a:xfrm>
            <a:off x="1417697" y="3442596"/>
            <a:ext cx="15452606" cy="6585991"/>
            <a:chOff x="0" y="0"/>
            <a:chExt cx="2984149" cy="1271862"/>
          </a:xfrm>
        </p:grpSpPr>
        <p:sp>
          <p:nvSpPr>
            <p:cNvPr id="10" name="Freeform 10"/>
            <p:cNvSpPr/>
            <p:nvPr/>
          </p:nvSpPr>
          <p:spPr>
            <a:xfrm>
              <a:off x="0" y="0"/>
              <a:ext cx="2984149" cy="1271862"/>
            </a:xfrm>
            <a:custGeom>
              <a:avLst/>
              <a:gdLst/>
              <a:ahLst/>
              <a:cxnLst/>
              <a:rect l="l" t="t" r="r" b="b"/>
              <a:pathLst>
                <a:path w="2984149" h="1271862">
                  <a:moveTo>
                    <a:pt x="0" y="0"/>
                  </a:moveTo>
                  <a:lnTo>
                    <a:pt x="2984149" y="0"/>
                  </a:lnTo>
                  <a:lnTo>
                    <a:pt x="2984149" y="1271862"/>
                  </a:lnTo>
                  <a:lnTo>
                    <a:pt x="0" y="1271862"/>
                  </a:lnTo>
                  <a:close/>
                </a:path>
              </a:pathLst>
            </a:custGeom>
            <a:solidFill>
              <a:srgbClr val="000000">
                <a:alpha val="0"/>
              </a:srgbClr>
            </a:solidFill>
            <a:ln w="38100" cap="sq">
              <a:solidFill>
                <a:srgbClr val="000000"/>
              </a:solidFill>
              <a:prstDash val="solid"/>
              <a:miter/>
            </a:ln>
          </p:spPr>
        </p:sp>
        <p:sp>
          <p:nvSpPr>
            <p:cNvPr id="11" name="TextBox 11"/>
            <p:cNvSpPr txBox="1"/>
            <p:nvPr/>
          </p:nvSpPr>
          <p:spPr>
            <a:xfrm>
              <a:off x="0" y="-19050"/>
              <a:ext cx="2984149" cy="1290912"/>
            </a:xfrm>
            <a:prstGeom prst="rect">
              <a:avLst/>
            </a:prstGeom>
          </p:spPr>
          <p:txBody>
            <a:bodyPr lIns="50800" tIns="50800" rIns="50800" bIns="50800" rtlCol="0" anchor="ctr"/>
            <a:lstStyle/>
            <a:p>
              <a:pPr algn="ctr">
                <a:lnSpc>
                  <a:spcPts val="2859"/>
                </a:lnSpc>
              </a:pPr>
              <a:endParaRPr/>
            </a:p>
          </p:txBody>
        </p:sp>
      </p:grpSp>
      <p:sp>
        <p:nvSpPr>
          <p:cNvPr id="12" name="TextBox 12"/>
          <p:cNvSpPr txBox="1"/>
          <p:nvPr/>
        </p:nvSpPr>
        <p:spPr>
          <a:xfrm>
            <a:off x="1659463" y="3551971"/>
            <a:ext cx="14969074" cy="6319616"/>
          </a:xfrm>
          <a:prstGeom prst="rect">
            <a:avLst/>
          </a:prstGeom>
        </p:spPr>
        <p:txBody>
          <a:bodyPr lIns="0" tIns="0" rIns="0" bIns="0" rtlCol="0" anchor="t">
            <a:spAutoFit/>
          </a:bodyPr>
          <a:lstStyle/>
          <a:p>
            <a:pPr marL="521516" lvl="1" indent="-260758" algn="l">
              <a:lnSpc>
                <a:spcPts val="3333"/>
              </a:lnSpc>
              <a:buFont typeface="Arial"/>
              <a:buChar char="•"/>
            </a:pPr>
            <a:r>
              <a:rPr lang="en-US" sz="2415" b="1" spc="236">
                <a:solidFill>
                  <a:srgbClr val="231F20"/>
                </a:solidFill>
                <a:latin typeface="DM Sans Bold"/>
                <a:ea typeface="DM Sans Bold"/>
                <a:cs typeface="DM Sans Bold"/>
                <a:sym typeface="DM Sans Bold"/>
              </a:rPr>
              <a:t>Hash Function:</a:t>
            </a:r>
          </a:p>
          <a:p>
            <a:pPr marL="1043031" lvl="2" indent="-347677" algn="l">
              <a:lnSpc>
                <a:spcPts val="3333"/>
              </a:lnSpc>
              <a:buFont typeface="Arial"/>
              <a:buChar char="⚬"/>
            </a:pPr>
            <a:r>
              <a:rPr lang="en-US" sz="2415" spc="236">
                <a:solidFill>
                  <a:srgbClr val="231F20"/>
                </a:solidFill>
                <a:latin typeface="DM Sans"/>
                <a:ea typeface="DM Sans"/>
                <a:cs typeface="DM Sans"/>
                <a:sym typeface="DM Sans"/>
              </a:rPr>
              <a:t>Computes index for storing categories.</a:t>
            </a:r>
          </a:p>
          <a:p>
            <a:pPr marL="1043031" lvl="2" indent="-347677" algn="l">
              <a:lnSpc>
                <a:spcPts val="3333"/>
              </a:lnSpc>
              <a:buFont typeface="Arial"/>
              <a:buChar char="⚬"/>
            </a:pPr>
            <a:r>
              <a:rPr lang="en-US" sz="2415" spc="236">
                <a:solidFill>
                  <a:srgbClr val="231F20"/>
                </a:solidFill>
                <a:latin typeface="DM Sans"/>
                <a:ea typeface="DM Sans"/>
                <a:cs typeface="DM Sans"/>
                <a:sym typeface="DM Sans"/>
              </a:rPr>
              <a:t>Ensures efficient access to data.</a:t>
            </a:r>
          </a:p>
          <a:p>
            <a:pPr algn="l">
              <a:lnSpc>
                <a:spcPts val="3333"/>
              </a:lnSpc>
            </a:pPr>
            <a:endParaRPr lang="en-US" sz="2415" spc="236">
              <a:solidFill>
                <a:srgbClr val="231F20"/>
              </a:solidFill>
              <a:latin typeface="DM Sans"/>
              <a:ea typeface="DM Sans"/>
              <a:cs typeface="DM Sans"/>
              <a:sym typeface="DM Sans"/>
            </a:endParaRPr>
          </a:p>
          <a:p>
            <a:pPr marL="521516" lvl="1" indent="-260758" algn="l">
              <a:lnSpc>
                <a:spcPts val="3333"/>
              </a:lnSpc>
              <a:buFont typeface="Arial"/>
              <a:buChar char="•"/>
            </a:pPr>
            <a:r>
              <a:rPr lang="en-US" sz="2415" b="1" spc="236">
                <a:solidFill>
                  <a:srgbClr val="231F20"/>
                </a:solidFill>
                <a:latin typeface="DM Sans Bold"/>
                <a:ea typeface="DM Sans Bold"/>
                <a:cs typeface="DM Sans Bold"/>
                <a:sym typeface="DM Sans Bold"/>
              </a:rPr>
              <a:t>Category and Symptom Management:</a:t>
            </a:r>
          </a:p>
          <a:p>
            <a:pPr marL="1043031" lvl="2" indent="-347677" algn="l">
              <a:lnSpc>
                <a:spcPts val="3333"/>
              </a:lnSpc>
              <a:buFont typeface="Arial"/>
              <a:buChar char="⚬"/>
            </a:pPr>
            <a:r>
              <a:rPr lang="en-US" sz="2415" spc="236">
                <a:solidFill>
                  <a:srgbClr val="231F20"/>
                </a:solidFill>
                <a:latin typeface="DM Sans"/>
                <a:ea typeface="DM Sans"/>
                <a:cs typeface="DM Sans"/>
                <a:sym typeface="DM Sans"/>
              </a:rPr>
              <a:t>Functions for creating, inserting, and finding categories and symptoms.</a:t>
            </a:r>
          </a:p>
          <a:p>
            <a:pPr marL="1043031" lvl="2" indent="-347677" algn="l">
              <a:lnSpc>
                <a:spcPts val="3333"/>
              </a:lnSpc>
              <a:buFont typeface="Arial"/>
              <a:buChar char="⚬"/>
            </a:pPr>
            <a:r>
              <a:rPr lang="en-US" sz="2415" spc="236">
                <a:solidFill>
                  <a:srgbClr val="231F20"/>
                </a:solidFill>
                <a:latin typeface="DM Sans"/>
                <a:ea typeface="DM Sans"/>
                <a:cs typeface="DM Sans"/>
                <a:sym typeface="DM Sans"/>
              </a:rPr>
              <a:t>Ensures data integrity and retrieval efficiency.</a:t>
            </a:r>
          </a:p>
          <a:p>
            <a:pPr algn="l">
              <a:lnSpc>
                <a:spcPts val="3333"/>
              </a:lnSpc>
            </a:pPr>
            <a:endParaRPr lang="en-US" sz="2415" spc="236">
              <a:solidFill>
                <a:srgbClr val="231F20"/>
              </a:solidFill>
              <a:latin typeface="DM Sans"/>
              <a:ea typeface="DM Sans"/>
              <a:cs typeface="DM Sans"/>
              <a:sym typeface="DM Sans"/>
            </a:endParaRPr>
          </a:p>
          <a:p>
            <a:pPr marL="521516" lvl="1" indent="-260758" algn="l">
              <a:lnSpc>
                <a:spcPts val="3333"/>
              </a:lnSpc>
              <a:buFont typeface="Arial"/>
              <a:buChar char="•"/>
            </a:pPr>
            <a:r>
              <a:rPr lang="en-US" sz="2415" b="1" spc="236">
                <a:solidFill>
                  <a:srgbClr val="231F20"/>
                </a:solidFill>
                <a:latin typeface="DM Sans Bold"/>
                <a:ea typeface="DM Sans Bold"/>
                <a:cs typeface="DM Sans Bold"/>
                <a:sym typeface="DM Sans Bold"/>
              </a:rPr>
              <a:t>Symptom Calculation:</a:t>
            </a:r>
          </a:p>
          <a:p>
            <a:pPr marL="1043031" lvl="2" indent="-347677" algn="l">
              <a:lnSpc>
                <a:spcPts val="3333"/>
              </a:lnSpc>
              <a:buFont typeface="Arial"/>
              <a:buChar char="⚬"/>
            </a:pPr>
            <a:r>
              <a:rPr lang="en-US" sz="2415" spc="236">
                <a:solidFill>
                  <a:srgbClr val="231F20"/>
                </a:solidFill>
                <a:latin typeface="DM Sans"/>
                <a:ea typeface="DM Sans"/>
                <a:cs typeface="DM Sans"/>
                <a:sym typeface="DM Sans"/>
              </a:rPr>
              <a:t>Functions to count symptoms in categories and related symptoms.</a:t>
            </a:r>
          </a:p>
          <a:p>
            <a:pPr marL="1043031" lvl="2" indent="-347677" algn="l">
              <a:lnSpc>
                <a:spcPts val="3333"/>
              </a:lnSpc>
              <a:buFont typeface="Arial"/>
              <a:buChar char="⚬"/>
            </a:pPr>
            <a:r>
              <a:rPr lang="en-US" sz="2415" spc="236">
                <a:solidFill>
                  <a:srgbClr val="231F20"/>
                </a:solidFill>
                <a:latin typeface="DM Sans"/>
                <a:ea typeface="DM Sans"/>
                <a:cs typeface="DM Sans"/>
                <a:sym typeface="DM Sans"/>
              </a:rPr>
              <a:t>Utilizes linked lists for dynamic data handling.</a:t>
            </a:r>
          </a:p>
          <a:p>
            <a:pPr algn="l">
              <a:lnSpc>
                <a:spcPts val="3333"/>
              </a:lnSpc>
            </a:pPr>
            <a:endParaRPr lang="en-US" sz="2415" spc="236">
              <a:solidFill>
                <a:srgbClr val="231F20"/>
              </a:solidFill>
              <a:latin typeface="DM Sans"/>
              <a:ea typeface="DM Sans"/>
              <a:cs typeface="DM Sans"/>
              <a:sym typeface="DM Sans"/>
            </a:endParaRPr>
          </a:p>
          <a:p>
            <a:pPr marL="521516" lvl="1" indent="-260758" algn="l">
              <a:lnSpc>
                <a:spcPts val="3333"/>
              </a:lnSpc>
              <a:buFont typeface="Arial"/>
              <a:buChar char="•"/>
            </a:pPr>
            <a:r>
              <a:rPr lang="en-US" sz="2415" b="1" spc="236">
                <a:solidFill>
                  <a:srgbClr val="231F20"/>
                </a:solidFill>
                <a:latin typeface="DM Sans Bold"/>
                <a:ea typeface="DM Sans Bold"/>
                <a:cs typeface="DM Sans Bold"/>
                <a:sym typeface="DM Sans Bold"/>
              </a:rPr>
              <a:t>JSON Parsing:</a:t>
            </a:r>
          </a:p>
          <a:p>
            <a:pPr marL="1043031" lvl="2" indent="-347677" algn="l">
              <a:lnSpc>
                <a:spcPts val="3333"/>
              </a:lnSpc>
              <a:buFont typeface="Arial"/>
              <a:buChar char="⚬"/>
            </a:pPr>
            <a:r>
              <a:rPr lang="en-US" sz="2415" spc="236">
                <a:solidFill>
                  <a:srgbClr val="231F20"/>
                </a:solidFill>
                <a:latin typeface="DM Sans"/>
                <a:ea typeface="DM Sans"/>
                <a:cs typeface="DM Sans"/>
                <a:sym typeface="DM Sans"/>
              </a:rPr>
              <a:t>Parses input data to populate categories and symptoms.</a:t>
            </a:r>
          </a:p>
          <a:p>
            <a:pPr marL="1043031" lvl="2" indent="-347677" algn="l">
              <a:lnSpc>
                <a:spcPts val="3333"/>
              </a:lnSpc>
              <a:buFont typeface="Arial"/>
              <a:buChar char="⚬"/>
            </a:pPr>
            <a:r>
              <a:rPr lang="en-US" sz="2415" spc="236">
                <a:solidFill>
                  <a:srgbClr val="231F20"/>
                </a:solidFill>
                <a:latin typeface="DM Sans"/>
                <a:ea typeface="DM Sans"/>
                <a:cs typeface="DM Sans"/>
                <a:sym typeface="DM Sans"/>
              </a:rPr>
              <a:t>Handles related symptoms efficiently.</a:t>
            </a:r>
          </a:p>
        </p:txBody>
      </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3865838" y="-4308817"/>
            <a:ext cx="8524493" cy="8747148"/>
          </a:xfrm>
          <a:custGeom>
            <a:avLst/>
            <a:gdLst/>
            <a:ahLst/>
            <a:cxnLst/>
            <a:rect l="l" t="t" r="r" b="b"/>
            <a:pathLst>
              <a:path w="8524493" h="8747148">
                <a:moveTo>
                  <a:pt x="0" y="0"/>
                </a:moveTo>
                <a:lnTo>
                  <a:pt x="8524493" y="0"/>
                </a:lnTo>
                <a:lnTo>
                  <a:pt x="8524493" y="8747148"/>
                </a:lnTo>
                <a:lnTo>
                  <a:pt x="0" y="87471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059546" y="857250"/>
            <a:ext cx="8168907" cy="3464642"/>
          </a:xfrm>
          <a:prstGeom prst="rect">
            <a:avLst/>
          </a:prstGeom>
        </p:spPr>
        <p:txBody>
          <a:bodyPr lIns="0" tIns="0" rIns="0" bIns="0" rtlCol="0" anchor="t">
            <a:spAutoFit/>
          </a:bodyPr>
          <a:lstStyle/>
          <a:p>
            <a:pPr algn="l">
              <a:lnSpc>
                <a:spcPts val="13948"/>
              </a:lnSpc>
            </a:pPr>
            <a:r>
              <a:rPr lang="en-US" sz="10107" b="1" spc="990">
                <a:solidFill>
                  <a:srgbClr val="FFFFFF"/>
                </a:solidFill>
                <a:latin typeface="Oswald Bold"/>
                <a:ea typeface="Oswald Bold"/>
                <a:cs typeface="Oswald Bold"/>
                <a:sym typeface="Oswald Bold"/>
              </a:rPr>
              <a:t>PROGRAM COMPLEXITY</a:t>
            </a:r>
          </a:p>
        </p:txBody>
      </p:sp>
      <p:sp>
        <p:nvSpPr>
          <p:cNvPr id="4" name="Freeform 4"/>
          <p:cNvSpPr/>
          <p:nvPr/>
        </p:nvSpPr>
        <p:spPr>
          <a:xfrm rot="-2823262">
            <a:off x="15529810" y="-4675805"/>
            <a:ext cx="13603439" cy="13958753"/>
          </a:xfrm>
          <a:custGeom>
            <a:avLst/>
            <a:gdLst/>
            <a:ahLst/>
            <a:cxnLst/>
            <a:rect l="l" t="t" r="r" b="b"/>
            <a:pathLst>
              <a:path w="13603439" h="13958753">
                <a:moveTo>
                  <a:pt x="0" y="0"/>
                </a:moveTo>
                <a:lnTo>
                  <a:pt x="13603438" y="0"/>
                </a:lnTo>
                <a:lnTo>
                  <a:pt x="13603438" y="13958753"/>
                </a:lnTo>
                <a:lnTo>
                  <a:pt x="0" y="139587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3668397" y="5760356"/>
            <a:ext cx="10951206" cy="2505499"/>
          </a:xfrm>
          <a:prstGeom prst="rect">
            <a:avLst/>
          </a:prstGeom>
        </p:spPr>
        <p:txBody>
          <a:bodyPr lIns="0" tIns="0" rIns="0" bIns="0" rtlCol="0" anchor="t">
            <a:spAutoFit/>
          </a:bodyPr>
          <a:lstStyle/>
          <a:p>
            <a:pPr marL="625699" lvl="1" indent="-312850" algn="l">
              <a:lnSpc>
                <a:spcPts val="3999"/>
              </a:lnSpc>
              <a:buFont typeface="Arial"/>
              <a:buChar char="•"/>
            </a:pPr>
            <a:r>
              <a:rPr lang="en-US" sz="2898" b="1" spc="284">
                <a:solidFill>
                  <a:srgbClr val="F5FFF5"/>
                </a:solidFill>
                <a:latin typeface="DM Sans Bold"/>
                <a:ea typeface="DM Sans Bold"/>
                <a:cs typeface="DM Sans Bold"/>
                <a:sym typeface="DM Sans Bold"/>
              </a:rPr>
              <a:t>Time Complexity:</a:t>
            </a:r>
            <a:r>
              <a:rPr lang="en-US" sz="2898" spc="284">
                <a:solidFill>
                  <a:srgbClr val="F5FFF5"/>
                </a:solidFill>
                <a:latin typeface="DM Sans"/>
                <a:ea typeface="DM Sans"/>
                <a:cs typeface="DM Sans"/>
                <a:sym typeface="DM Sans"/>
              </a:rPr>
              <a:t> O(n * m) for n items in the JSON and m related symptoms.</a:t>
            </a:r>
          </a:p>
          <a:p>
            <a:pPr algn="l">
              <a:lnSpc>
                <a:spcPts val="3999"/>
              </a:lnSpc>
            </a:pPr>
            <a:endParaRPr lang="en-US" sz="2898" spc="284">
              <a:solidFill>
                <a:srgbClr val="F5FFF5"/>
              </a:solidFill>
              <a:latin typeface="DM Sans"/>
              <a:ea typeface="DM Sans"/>
              <a:cs typeface="DM Sans"/>
              <a:sym typeface="DM Sans"/>
            </a:endParaRPr>
          </a:p>
          <a:p>
            <a:pPr marL="625699" lvl="1" indent="-312850" algn="l">
              <a:lnSpc>
                <a:spcPts val="3999"/>
              </a:lnSpc>
              <a:buFont typeface="Arial"/>
              <a:buChar char="•"/>
            </a:pPr>
            <a:r>
              <a:rPr lang="en-US" sz="2898" b="1" spc="284">
                <a:solidFill>
                  <a:srgbClr val="F5FFF5"/>
                </a:solidFill>
                <a:latin typeface="DM Sans Bold"/>
                <a:ea typeface="DM Sans Bold"/>
                <a:cs typeface="DM Sans Bold"/>
                <a:sym typeface="DM Sans Bold"/>
              </a:rPr>
              <a:t>Space Complexity: </a:t>
            </a:r>
            <a:r>
              <a:rPr lang="en-US" sz="2898" spc="284">
                <a:solidFill>
                  <a:srgbClr val="F5FFF5"/>
                </a:solidFill>
                <a:latin typeface="DM Sans"/>
                <a:ea typeface="DM Sans"/>
                <a:cs typeface="DM Sans"/>
                <a:sym typeface="DM Sans"/>
              </a:rPr>
              <a:t>O(c + s + n), accounting for categories, symptoms, and the JSON string.</a:t>
            </a:r>
          </a:p>
        </p:txBody>
      </p:sp>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766541" y="1682968"/>
            <a:ext cx="6282935" cy="4165929"/>
          </a:xfrm>
          <a:custGeom>
            <a:avLst/>
            <a:gdLst/>
            <a:ahLst/>
            <a:cxnLst/>
            <a:rect l="l" t="t" r="r" b="b"/>
            <a:pathLst>
              <a:path w="6282935" h="4165929">
                <a:moveTo>
                  <a:pt x="0" y="0"/>
                </a:moveTo>
                <a:lnTo>
                  <a:pt x="6282935" y="0"/>
                </a:lnTo>
                <a:lnTo>
                  <a:pt x="6282935" y="4165929"/>
                </a:lnTo>
                <a:lnTo>
                  <a:pt x="0" y="4165929"/>
                </a:lnTo>
                <a:lnTo>
                  <a:pt x="0" y="0"/>
                </a:lnTo>
                <a:close/>
              </a:path>
            </a:pathLst>
          </a:custGeom>
          <a:blipFill>
            <a:blip r:embed="rId2"/>
            <a:stretch>
              <a:fillRect l="-4856" r="-4856" b="-5996"/>
            </a:stretch>
          </a:blipFill>
        </p:spPr>
      </p:sp>
      <p:sp>
        <p:nvSpPr>
          <p:cNvPr id="3" name="TextBox 3"/>
          <p:cNvSpPr txBox="1"/>
          <p:nvPr/>
        </p:nvSpPr>
        <p:spPr>
          <a:xfrm>
            <a:off x="5019500" y="-133350"/>
            <a:ext cx="8487364" cy="1408178"/>
          </a:xfrm>
          <a:prstGeom prst="rect">
            <a:avLst/>
          </a:prstGeom>
        </p:spPr>
        <p:txBody>
          <a:bodyPr lIns="0" tIns="0" rIns="0" bIns="0" rtlCol="0" anchor="t">
            <a:spAutoFit/>
          </a:bodyPr>
          <a:lstStyle/>
          <a:p>
            <a:pPr algn="ctr">
              <a:lnSpc>
                <a:spcPts val="11591"/>
              </a:lnSpc>
            </a:pPr>
            <a:r>
              <a:rPr lang="en-US" sz="8399" b="1" spc="823">
                <a:solidFill>
                  <a:srgbClr val="231F20"/>
                </a:solidFill>
                <a:latin typeface="DM Sans Bold"/>
                <a:ea typeface="DM Sans Bold"/>
                <a:cs typeface="DM Sans Bold"/>
                <a:sym typeface="DM Sans Bold"/>
              </a:rPr>
              <a:t>FRONTEND</a:t>
            </a:r>
          </a:p>
        </p:txBody>
      </p:sp>
      <p:sp>
        <p:nvSpPr>
          <p:cNvPr id="4" name="Freeform 4"/>
          <p:cNvSpPr/>
          <p:nvPr/>
        </p:nvSpPr>
        <p:spPr>
          <a:xfrm>
            <a:off x="9825514" y="6076317"/>
            <a:ext cx="6209104" cy="3972429"/>
          </a:xfrm>
          <a:custGeom>
            <a:avLst/>
            <a:gdLst/>
            <a:ahLst/>
            <a:cxnLst/>
            <a:rect l="l" t="t" r="r" b="b"/>
            <a:pathLst>
              <a:path w="6209104" h="3972429">
                <a:moveTo>
                  <a:pt x="0" y="0"/>
                </a:moveTo>
                <a:lnTo>
                  <a:pt x="6209104" y="0"/>
                </a:lnTo>
                <a:lnTo>
                  <a:pt x="6209104" y="3972429"/>
                </a:lnTo>
                <a:lnTo>
                  <a:pt x="0" y="3972429"/>
                </a:lnTo>
                <a:lnTo>
                  <a:pt x="0" y="0"/>
                </a:lnTo>
                <a:close/>
              </a:path>
            </a:pathLst>
          </a:custGeom>
          <a:blipFill>
            <a:blip r:embed="rId3"/>
            <a:stretch>
              <a:fillRect t="-1143" r="-1189" b="-4970"/>
            </a:stretch>
          </a:blipFill>
        </p:spPr>
      </p:sp>
      <p:sp>
        <p:nvSpPr>
          <p:cNvPr id="5" name="Freeform 5"/>
          <p:cNvSpPr/>
          <p:nvPr/>
        </p:nvSpPr>
        <p:spPr>
          <a:xfrm>
            <a:off x="9723299" y="1682968"/>
            <a:ext cx="7083963" cy="3941626"/>
          </a:xfrm>
          <a:custGeom>
            <a:avLst/>
            <a:gdLst/>
            <a:ahLst/>
            <a:cxnLst/>
            <a:rect l="l" t="t" r="r" b="b"/>
            <a:pathLst>
              <a:path w="7083963" h="3941626">
                <a:moveTo>
                  <a:pt x="0" y="0"/>
                </a:moveTo>
                <a:lnTo>
                  <a:pt x="7083962" y="0"/>
                </a:lnTo>
                <a:lnTo>
                  <a:pt x="7083962" y="3941626"/>
                </a:lnTo>
                <a:lnTo>
                  <a:pt x="0" y="3941626"/>
                </a:lnTo>
                <a:lnTo>
                  <a:pt x="0" y="0"/>
                </a:lnTo>
                <a:close/>
              </a:path>
            </a:pathLst>
          </a:custGeom>
          <a:blipFill>
            <a:blip r:embed="rId4"/>
            <a:stretch>
              <a:fillRect b="-6199"/>
            </a:stretch>
          </a:blipFill>
        </p:spPr>
      </p:sp>
      <p:sp>
        <p:nvSpPr>
          <p:cNvPr id="6" name="Freeform 6"/>
          <p:cNvSpPr/>
          <p:nvPr/>
        </p:nvSpPr>
        <p:spPr>
          <a:xfrm>
            <a:off x="1766541" y="6314571"/>
            <a:ext cx="6282935" cy="3495922"/>
          </a:xfrm>
          <a:custGeom>
            <a:avLst/>
            <a:gdLst/>
            <a:ahLst/>
            <a:cxnLst/>
            <a:rect l="l" t="t" r="r" b="b"/>
            <a:pathLst>
              <a:path w="6282935" h="3495922">
                <a:moveTo>
                  <a:pt x="0" y="0"/>
                </a:moveTo>
                <a:lnTo>
                  <a:pt x="6282935" y="0"/>
                </a:lnTo>
                <a:lnTo>
                  <a:pt x="6282935" y="3495922"/>
                </a:lnTo>
                <a:lnTo>
                  <a:pt x="0" y="3495922"/>
                </a:lnTo>
                <a:lnTo>
                  <a:pt x="0" y="0"/>
                </a:lnTo>
                <a:close/>
              </a:path>
            </a:pathLst>
          </a:custGeom>
          <a:blipFill>
            <a:blip r:embed="rId5"/>
            <a:stretch>
              <a:fillRect l="-1830" r="-11950"/>
            </a:stretch>
          </a:blipFill>
        </p:spPr>
      </p:sp>
      <p:sp>
        <p:nvSpPr>
          <p:cNvPr id="7" name="TextBox 7"/>
          <p:cNvSpPr txBox="1"/>
          <p:nvPr/>
        </p:nvSpPr>
        <p:spPr>
          <a:xfrm>
            <a:off x="1218870" y="1654393"/>
            <a:ext cx="238363" cy="870585"/>
          </a:xfrm>
          <a:prstGeom prst="rect">
            <a:avLst/>
          </a:prstGeom>
        </p:spPr>
        <p:txBody>
          <a:bodyPr lIns="0" tIns="0" rIns="0" bIns="0" rtlCol="0" anchor="t">
            <a:spAutoFit/>
          </a:bodyPr>
          <a:lstStyle/>
          <a:p>
            <a:pPr algn="ctr">
              <a:lnSpc>
                <a:spcPts val="3509"/>
              </a:lnSpc>
            </a:pPr>
            <a:r>
              <a:rPr lang="en-US" sz="2699" b="1">
                <a:solidFill>
                  <a:srgbClr val="231F20"/>
                </a:solidFill>
                <a:latin typeface="Open Sauce Bold"/>
                <a:ea typeface="Open Sauce Bold"/>
                <a:cs typeface="Open Sauce Bold"/>
                <a:sym typeface="Open Sauce Bold"/>
              </a:rPr>
              <a:t>1.</a:t>
            </a:r>
          </a:p>
          <a:p>
            <a:pPr algn="ctr">
              <a:lnSpc>
                <a:spcPts val="3509"/>
              </a:lnSpc>
              <a:spcBef>
                <a:spcPct val="0"/>
              </a:spcBef>
            </a:pPr>
            <a:endParaRPr lang="en-US" sz="2699" b="1">
              <a:solidFill>
                <a:srgbClr val="231F20"/>
              </a:solidFill>
              <a:latin typeface="Open Sauce Bold"/>
              <a:ea typeface="Open Sauce Bold"/>
              <a:cs typeface="Open Sauce Bold"/>
              <a:sym typeface="Open Sauce Bold"/>
            </a:endParaRPr>
          </a:p>
        </p:txBody>
      </p:sp>
      <p:sp>
        <p:nvSpPr>
          <p:cNvPr id="8" name="TextBox 8"/>
          <p:cNvSpPr txBox="1"/>
          <p:nvPr/>
        </p:nvSpPr>
        <p:spPr>
          <a:xfrm>
            <a:off x="1082811" y="6295521"/>
            <a:ext cx="272117" cy="378343"/>
          </a:xfrm>
          <a:prstGeom prst="rect">
            <a:avLst/>
          </a:prstGeom>
        </p:spPr>
        <p:txBody>
          <a:bodyPr lIns="0" tIns="0" rIns="0" bIns="0" rtlCol="0" anchor="t">
            <a:spAutoFit/>
          </a:bodyPr>
          <a:lstStyle/>
          <a:p>
            <a:pPr algn="ctr">
              <a:lnSpc>
                <a:spcPts val="3122"/>
              </a:lnSpc>
              <a:spcBef>
                <a:spcPct val="0"/>
              </a:spcBef>
            </a:pPr>
            <a:r>
              <a:rPr lang="en-US" sz="2402" b="1">
                <a:solidFill>
                  <a:srgbClr val="231F20"/>
                </a:solidFill>
                <a:latin typeface="Open Sauce Bold"/>
                <a:ea typeface="Open Sauce Bold"/>
                <a:cs typeface="Open Sauce Bold"/>
                <a:sym typeface="Open Sauce Bold"/>
              </a:rPr>
              <a:t>2.</a:t>
            </a:r>
          </a:p>
        </p:txBody>
      </p:sp>
      <p:sp>
        <p:nvSpPr>
          <p:cNvPr id="9" name="TextBox 9"/>
          <p:cNvSpPr txBox="1"/>
          <p:nvPr/>
        </p:nvSpPr>
        <p:spPr>
          <a:xfrm>
            <a:off x="9107865" y="1654393"/>
            <a:ext cx="310634" cy="432435"/>
          </a:xfrm>
          <a:prstGeom prst="rect">
            <a:avLst/>
          </a:prstGeom>
        </p:spPr>
        <p:txBody>
          <a:bodyPr lIns="0" tIns="0" rIns="0" bIns="0" rtlCol="0" anchor="t">
            <a:spAutoFit/>
          </a:bodyPr>
          <a:lstStyle/>
          <a:p>
            <a:pPr algn="ctr">
              <a:lnSpc>
                <a:spcPts val="3509"/>
              </a:lnSpc>
              <a:spcBef>
                <a:spcPct val="0"/>
              </a:spcBef>
            </a:pPr>
            <a:r>
              <a:rPr lang="en-US" sz="2699" b="1">
                <a:solidFill>
                  <a:srgbClr val="231F20"/>
                </a:solidFill>
                <a:latin typeface="Open Sauce Bold"/>
                <a:ea typeface="Open Sauce Bold"/>
                <a:cs typeface="Open Sauce Bold"/>
                <a:sym typeface="Open Sauce Bold"/>
              </a:rPr>
              <a:t>3.</a:t>
            </a:r>
          </a:p>
        </p:txBody>
      </p:sp>
      <p:sp>
        <p:nvSpPr>
          <p:cNvPr id="10" name="TextBox 10"/>
          <p:cNvSpPr txBox="1"/>
          <p:nvPr/>
        </p:nvSpPr>
        <p:spPr>
          <a:xfrm>
            <a:off x="9110424" y="6285996"/>
            <a:ext cx="305514" cy="432435"/>
          </a:xfrm>
          <a:prstGeom prst="rect">
            <a:avLst/>
          </a:prstGeom>
        </p:spPr>
        <p:txBody>
          <a:bodyPr lIns="0" tIns="0" rIns="0" bIns="0" rtlCol="0" anchor="t">
            <a:spAutoFit/>
          </a:bodyPr>
          <a:lstStyle/>
          <a:p>
            <a:pPr algn="ctr">
              <a:lnSpc>
                <a:spcPts val="3509"/>
              </a:lnSpc>
              <a:spcBef>
                <a:spcPct val="0"/>
              </a:spcBef>
            </a:pPr>
            <a:r>
              <a:rPr lang="en-US" sz="2699" b="1">
                <a:solidFill>
                  <a:srgbClr val="231F20"/>
                </a:solidFill>
                <a:latin typeface="Open Sauce Bold"/>
                <a:ea typeface="Open Sauce Bold"/>
                <a:cs typeface="Open Sauce Bold"/>
                <a:sym typeface="Open Sauce Bold"/>
              </a:rPr>
              <a:t>4.</a:t>
            </a: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9144000" y="1278539"/>
            <a:ext cx="13188954" cy="1318895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6639105" y="-5979128"/>
            <a:ext cx="12110389"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3986589">
            <a:off x="5084777" y="6259532"/>
            <a:ext cx="9894000" cy="10152425"/>
          </a:xfrm>
          <a:custGeom>
            <a:avLst/>
            <a:gdLst/>
            <a:ahLst/>
            <a:cxnLst/>
            <a:rect l="l" t="t" r="r" b="b"/>
            <a:pathLst>
              <a:path w="9894000" h="10152425">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9379294" y="1591374"/>
            <a:ext cx="11964184" cy="11531215"/>
            <a:chOff x="0" y="0"/>
            <a:chExt cx="7950267" cy="7662556"/>
          </a:xfrm>
        </p:grpSpPr>
        <p:sp>
          <p:nvSpPr>
            <p:cNvPr id="11" name="Freeform 11"/>
            <p:cNvSpPr/>
            <p:nvPr/>
          </p:nvSpPr>
          <p:spPr>
            <a:xfrm>
              <a:off x="677363" y="648252"/>
              <a:ext cx="6579641" cy="6341531"/>
            </a:xfrm>
            <a:custGeom>
              <a:avLst/>
              <a:gdLst/>
              <a:ahLst/>
              <a:cxnLst/>
              <a:rect l="l" t="t" r="r" b="b"/>
              <a:pathLst>
                <a:path w="6579641" h="6341531">
                  <a:moveTo>
                    <a:pt x="3289820" y="0"/>
                  </a:moveTo>
                  <a:cubicBezTo>
                    <a:pt x="1472902" y="0"/>
                    <a:pt x="0" y="1419600"/>
                    <a:pt x="0" y="3170766"/>
                  </a:cubicBezTo>
                  <a:cubicBezTo>
                    <a:pt x="0" y="4921931"/>
                    <a:pt x="1472902" y="6341531"/>
                    <a:pt x="3289820" y="6341531"/>
                  </a:cubicBezTo>
                  <a:cubicBezTo>
                    <a:pt x="5106737" y="6341531"/>
                    <a:pt x="6579641" y="4921931"/>
                    <a:pt x="6579641" y="3170766"/>
                  </a:cubicBezTo>
                  <a:cubicBezTo>
                    <a:pt x="6579641" y="1419600"/>
                    <a:pt x="5106737" y="0"/>
                    <a:pt x="3289820" y="0"/>
                  </a:cubicBezTo>
                  <a:close/>
                </a:path>
              </a:pathLst>
            </a:custGeom>
            <a:blipFill>
              <a:blip r:embed="rId4"/>
              <a:stretch>
                <a:fillRect l="-22331" r="-22331"/>
              </a:stretch>
            </a:blipFill>
          </p:spPr>
        </p:sp>
      </p:grpSp>
      <p:sp>
        <p:nvSpPr>
          <p:cNvPr id="12" name="TextBox 12"/>
          <p:cNvSpPr txBox="1"/>
          <p:nvPr/>
        </p:nvSpPr>
        <p:spPr>
          <a:xfrm>
            <a:off x="2600405" y="3623487"/>
            <a:ext cx="7942168" cy="1520013"/>
          </a:xfrm>
          <a:prstGeom prst="rect">
            <a:avLst/>
          </a:prstGeom>
        </p:spPr>
        <p:txBody>
          <a:bodyPr lIns="0" tIns="0" rIns="0" bIns="0" rtlCol="0" anchor="t">
            <a:spAutoFit/>
          </a:bodyPr>
          <a:lstStyle/>
          <a:p>
            <a:pPr algn="l">
              <a:lnSpc>
                <a:spcPts val="12315"/>
              </a:lnSpc>
            </a:pPr>
            <a:r>
              <a:rPr lang="en-US" sz="8924" b="1" spc="874" dirty="0">
                <a:solidFill>
                  <a:srgbClr val="FFFFFF"/>
                </a:solidFill>
                <a:latin typeface="Oswald Bold"/>
                <a:ea typeface="Oswald Bold"/>
                <a:cs typeface="Oswald Bold"/>
                <a:sym typeface="Oswald Bold"/>
              </a:rPr>
              <a:t>CODE</a:t>
            </a:r>
          </a:p>
        </p:txBody>
      </p:sp>
      <p:sp>
        <p:nvSpPr>
          <p:cNvPr id="13" name="TextBox 13"/>
          <p:cNvSpPr txBox="1"/>
          <p:nvPr/>
        </p:nvSpPr>
        <p:spPr>
          <a:xfrm>
            <a:off x="2600405" y="5580706"/>
            <a:ext cx="5741759" cy="1003673"/>
          </a:xfrm>
          <a:prstGeom prst="rect">
            <a:avLst/>
          </a:prstGeom>
        </p:spPr>
        <p:txBody>
          <a:bodyPr lIns="0" tIns="0" rIns="0" bIns="0" rtlCol="0" anchor="t">
            <a:spAutoFit/>
          </a:bodyPr>
          <a:lstStyle/>
          <a:p>
            <a:pPr algn="l">
              <a:lnSpc>
                <a:spcPts val="3992"/>
              </a:lnSpc>
            </a:pPr>
            <a:r>
              <a:rPr lang="en-US" sz="2893" u="sng" spc="283" dirty="0" err="1">
                <a:solidFill>
                  <a:schemeClr val="bg1"/>
                </a:solidFill>
                <a:latin typeface="DM Sans"/>
                <a:ea typeface="DM Sans"/>
                <a:cs typeface="DM Sans"/>
                <a:sym typeface="DM Sans"/>
                <a:hlinkClick r:id="rId5" tooltip="https://github.com/jaykerkar0405/medidiagnose">
                  <a:extLst>
                    <a:ext uri="{A12FA001-AC4F-418D-AE19-62706E023703}">
                      <ahyp:hlinkClr xmlns:ahyp="http://schemas.microsoft.com/office/drawing/2018/hyperlinkcolor" val="tx"/>
                    </a:ext>
                  </a:extLst>
                </a:hlinkClick>
              </a:rPr>
              <a:t>MediDiagnose</a:t>
            </a:r>
            <a:r>
              <a:rPr lang="en-US" sz="2893" u="sng" spc="283" dirty="0">
                <a:solidFill>
                  <a:schemeClr val="bg1"/>
                </a:solidFill>
                <a:latin typeface="DM Sans"/>
                <a:ea typeface="DM Sans"/>
                <a:cs typeface="DM Sans"/>
                <a:sym typeface="DM Sans"/>
                <a:hlinkClick r:id="rId5" tooltip="https://github.com/jaykerkar0405/medidiagnose">
                  <a:extLst>
                    <a:ext uri="{A12FA001-AC4F-418D-AE19-62706E023703}">
                      <ahyp:hlinkClr xmlns:ahyp="http://schemas.microsoft.com/office/drawing/2018/hyperlinkcolor" val="tx"/>
                    </a:ext>
                  </a:extLst>
                </a:hlinkClick>
              </a:rPr>
              <a:t>- AI Enhanced medical diagnosis assistant</a:t>
            </a:r>
          </a:p>
        </p:txBody>
      </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3206486" y="-42291"/>
            <a:ext cx="10906040" cy="3018283"/>
          </a:xfrm>
          <a:prstGeom prst="rect">
            <a:avLst/>
          </a:prstGeom>
        </p:spPr>
        <p:txBody>
          <a:bodyPr lIns="0" tIns="0" rIns="0" bIns="0" rtlCol="0" anchor="t">
            <a:spAutoFit/>
          </a:bodyPr>
          <a:lstStyle/>
          <a:p>
            <a:pPr algn="ctr">
              <a:lnSpc>
                <a:spcPts val="12143"/>
              </a:lnSpc>
            </a:pPr>
            <a:r>
              <a:rPr lang="en-US" sz="8799" b="1" spc="862">
                <a:solidFill>
                  <a:srgbClr val="FFFFFF"/>
                </a:solidFill>
                <a:latin typeface="Oswald Bold"/>
                <a:ea typeface="Oswald Bold"/>
                <a:cs typeface="Oswald Bold"/>
                <a:sym typeface="Oswald Bold"/>
              </a:rPr>
              <a:t>CHALLENGES AND</a:t>
            </a:r>
          </a:p>
          <a:p>
            <a:pPr algn="ctr">
              <a:lnSpc>
                <a:spcPts val="12143"/>
              </a:lnSpc>
            </a:pPr>
            <a:r>
              <a:rPr lang="en-US" sz="8799" b="1" spc="862">
                <a:solidFill>
                  <a:srgbClr val="FFFFFF"/>
                </a:solidFill>
                <a:latin typeface="Oswald Bold"/>
                <a:ea typeface="Oswald Bold"/>
                <a:cs typeface="Oswald Bold"/>
                <a:sym typeface="Oswald Bold"/>
              </a:rPr>
              <a:t>SOLUTIONS</a:t>
            </a:r>
          </a:p>
        </p:txBody>
      </p:sp>
      <p:grpSp>
        <p:nvGrpSpPr>
          <p:cNvPr id="9" name="Group 9"/>
          <p:cNvGrpSpPr/>
          <p:nvPr/>
        </p:nvGrpSpPr>
        <p:grpSpPr>
          <a:xfrm>
            <a:off x="1417697" y="3442596"/>
            <a:ext cx="15452606" cy="6585991"/>
            <a:chOff x="0" y="0"/>
            <a:chExt cx="2984149" cy="1271862"/>
          </a:xfrm>
        </p:grpSpPr>
        <p:sp>
          <p:nvSpPr>
            <p:cNvPr id="10" name="Freeform 10"/>
            <p:cNvSpPr/>
            <p:nvPr/>
          </p:nvSpPr>
          <p:spPr>
            <a:xfrm>
              <a:off x="0" y="0"/>
              <a:ext cx="2984149" cy="1271862"/>
            </a:xfrm>
            <a:custGeom>
              <a:avLst/>
              <a:gdLst/>
              <a:ahLst/>
              <a:cxnLst/>
              <a:rect l="l" t="t" r="r" b="b"/>
              <a:pathLst>
                <a:path w="2984149" h="1271862">
                  <a:moveTo>
                    <a:pt x="0" y="0"/>
                  </a:moveTo>
                  <a:lnTo>
                    <a:pt x="2984149" y="0"/>
                  </a:lnTo>
                  <a:lnTo>
                    <a:pt x="2984149" y="1271862"/>
                  </a:lnTo>
                  <a:lnTo>
                    <a:pt x="0" y="1271862"/>
                  </a:lnTo>
                  <a:close/>
                </a:path>
              </a:pathLst>
            </a:custGeom>
            <a:solidFill>
              <a:srgbClr val="000000">
                <a:alpha val="0"/>
              </a:srgbClr>
            </a:solidFill>
            <a:ln w="38100" cap="sq">
              <a:solidFill>
                <a:srgbClr val="000000"/>
              </a:solidFill>
              <a:prstDash val="solid"/>
              <a:miter/>
            </a:ln>
          </p:spPr>
        </p:sp>
        <p:sp>
          <p:nvSpPr>
            <p:cNvPr id="11" name="TextBox 11"/>
            <p:cNvSpPr txBox="1"/>
            <p:nvPr/>
          </p:nvSpPr>
          <p:spPr>
            <a:xfrm>
              <a:off x="0" y="-19050"/>
              <a:ext cx="2984149" cy="1290912"/>
            </a:xfrm>
            <a:prstGeom prst="rect">
              <a:avLst/>
            </a:prstGeom>
          </p:spPr>
          <p:txBody>
            <a:bodyPr lIns="50800" tIns="50800" rIns="50800" bIns="50800" rtlCol="0" anchor="ctr"/>
            <a:lstStyle/>
            <a:p>
              <a:pPr algn="ctr">
                <a:lnSpc>
                  <a:spcPts val="2859"/>
                </a:lnSpc>
              </a:pPr>
              <a:endParaRPr/>
            </a:p>
          </p:txBody>
        </p:sp>
      </p:grpSp>
      <p:sp>
        <p:nvSpPr>
          <p:cNvPr id="12" name="TextBox 12"/>
          <p:cNvSpPr txBox="1"/>
          <p:nvPr/>
        </p:nvSpPr>
        <p:spPr>
          <a:xfrm>
            <a:off x="1659463" y="3513868"/>
            <a:ext cx="14969074" cy="6589776"/>
          </a:xfrm>
          <a:prstGeom prst="rect">
            <a:avLst/>
          </a:prstGeom>
        </p:spPr>
        <p:txBody>
          <a:bodyPr lIns="0" tIns="0" rIns="0" bIns="0" rtlCol="0" anchor="t">
            <a:spAutoFit/>
          </a:bodyPr>
          <a:lstStyle/>
          <a:p>
            <a:pPr marL="474979" lvl="1" indent="-237490" algn="l">
              <a:lnSpc>
                <a:spcPts val="3035"/>
              </a:lnSpc>
              <a:buAutoNum type="arabicPeriod"/>
            </a:pPr>
            <a:r>
              <a:rPr lang="en-US" sz="2199" b="1" spc="215">
                <a:solidFill>
                  <a:srgbClr val="231F20"/>
                </a:solidFill>
                <a:latin typeface="DM Sans Bold"/>
                <a:ea typeface="DM Sans Bold"/>
                <a:cs typeface="DM Sans Bold"/>
                <a:sym typeface="DM Sans Bold"/>
              </a:rPr>
              <a:t>Data Privacy and Security</a:t>
            </a:r>
          </a:p>
          <a:p>
            <a:pPr marL="453390" lvl="1" indent="-226695" algn="l">
              <a:lnSpc>
                <a:spcPts val="2897"/>
              </a:lnSpc>
              <a:buFont typeface="Arial"/>
              <a:buChar char="•"/>
            </a:pPr>
            <a:r>
              <a:rPr lang="en-US" sz="2100" b="1" spc="205">
                <a:solidFill>
                  <a:srgbClr val="231F20"/>
                </a:solidFill>
                <a:latin typeface="DM Sans Bold"/>
                <a:ea typeface="DM Sans Bold"/>
                <a:cs typeface="DM Sans Bold"/>
                <a:sym typeface="DM Sans Bold"/>
              </a:rPr>
              <a:t>Challenge: </a:t>
            </a:r>
            <a:r>
              <a:rPr lang="en-US" sz="2100" spc="205">
                <a:solidFill>
                  <a:srgbClr val="231F20"/>
                </a:solidFill>
                <a:latin typeface="DM Sans"/>
                <a:ea typeface="DM Sans"/>
                <a:cs typeface="DM Sans"/>
                <a:sym typeface="DM Sans"/>
              </a:rPr>
              <a:t>Managing sensitive patient information raises concerns about data breaches and privacy violations.</a:t>
            </a:r>
          </a:p>
          <a:p>
            <a:pPr marL="453390" lvl="1" indent="-226695" algn="l">
              <a:lnSpc>
                <a:spcPts val="2897"/>
              </a:lnSpc>
              <a:buFont typeface="Arial"/>
              <a:buChar char="•"/>
            </a:pPr>
            <a:r>
              <a:rPr lang="en-US" sz="2100" b="1" spc="205">
                <a:solidFill>
                  <a:srgbClr val="231F20"/>
                </a:solidFill>
                <a:latin typeface="DM Sans Bold"/>
                <a:ea typeface="DM Sans Bold"/>
                <a:cs typeface="DM Sans Bold"/>
                <a:sym typeface="DM Sans Bold"/>
              </a:rPr>
              <a:t>Solution: </a:t>
            </a:r>
            <a:r>
              <a:rPr lang="en-US" sz="2100" spc="205">
                <a:solidFill>
                  <a:srgbClr val="231F20"/>
                </a:solidFill>
                <a:latin typeface="DM Sans"/>
                <a:ea typeface="DM Sans"/>
                <a:cs typeface="DM Sans"/>
                <a:sym typeface="DM Sans"/>
              </a:rPr>
              <a:t>Implement robust encryption, access controls, and compliance with regulations like HIPAA. Conduct regular security audits and provide training on data protection to mitigate risks.</a:t>
            </a:r>
          </a:p>
          <a:p>
            <a:pPr algn="l">
              <a:lnSpc>
                <a:spcPts val="3035"/>
              </a:lnSpc>
            </a:pPr>
            <a:endParaRPr lang="en-US" sz="2100" spc="205">
              <a:solidFill>
                <a:srgbClr val="231F20"/>
              </a:solidFill>
              <a:latin typeface="DM Sans"/>
              <a:ea typeface="DM Sans"/>
              <a:cs typeface="DM Sans"/>
              <a:sym typeface="DM Sans"/>
            </a:endParaRPr>
          </a:p>
          <a:p>
            <a:pPr algn="l">
              <a:lnSpc>
                <a:spcPts val="3035"/>
              </a:lnSpc>
            </a:pPr>
            <a:r>
              <a:rPr lang="en-US" sz="2199" spc="215">
                <a:solidFill>
                  <a:srgbClr val="231F20"/>
                </a:solidFill>
                <a:latin typeface="DM Sans"/>
                <a:ea typeface="DM Sans"/>
                <a:cs typeface="DM Sans"/>
                <a:sym typeface="DM Sans"/>
              </a:rPr>
              <a:t>   2.</a:t>
            </a:r>
            <a:r>
              <a:rPr lang="en-US" sz="2199" b="1" spc="215">
                <a:solidFill>
                  <a:srgbClr val="231F20"/>
                </a:solidFill>
                <a:latin typeface="DM Sans Bold"/>
                <a:ea typeface="DM Sans Bold"/>
                <a:cs typeface="DM Sans Bold"/>
                <a:sym typeface="DM Sans Bold"/>
              </a:rPr>
              <a:t>Accuracy of AI Diagnoses</a:t>
            </a:r>
          </a:p>
          <a:p>
            <a:pPr marL="453390" lvl="1" indent="-226695" algn="l">
              <a:lnSpc>
                <a:spcPts val="2897"/>
              </a:lnSpc>
              <a:buFont typeface="Arial"/>
              <a:buChar char="•"/>
            </a:pPr>
            <a:r>
              <a:rPr lang="en-US" sz="2100" b="1" spc="205">
                <a:solidFill>
                  <a:srgbClr val="231F20"/>
                </a:solidFill>
                <a:latin typeface="DM Sans Bold"/>
                <a:ea typeface="DM Sans Bold"/>
                <a:cs typeface="DM Sans Bold"/>
                <a:sym typeface="DM Sans Bold"/>
              </a:rPr>
              <a:t>Challenge</a:t>
            </a:r>
            <a:r>
              <a:rPr lang="en-US" sz="2100" spc="205">
                <a:solidFill>
                  <a:srgbClr val="231F20"/>
                </a:solidFill>
                <a:latin typeface="DM Sans"/>
                <a:ea typeface="DM Sans"/>
                <a:cs typeface="DM Sans"/>
                <a:sym typeface="DM Sans"/>
              </a:rPr>
              <a:t>: We faced a challenge in generating the report from the AI model, as it doesn't consistently produce positive outputs.</a:t>
            </a:r>
          </a:p>
          <a:p>
            <a:pPr marL="453390" lvl="1" indent="-226695" algn="l">
              <a:lnSpc>
                <a:spcPts val="2897"/>
              </a:lnSpc>
              <a:buFont typeface="Arial"/>
              <a:buChar char="•"/>
            </a:pPr>
            <a:r>
              <a:rPr lang="en-US" sz="2100" b="1" spc="205">
                <a:solidFill>
                  <a:srgbClr val="231F20"/>
                </a:solidFill>
                <a:latin typeface="DM Sans Bold"/>
                <a:ea typeface="DM Sans Bold"/>
                <a:cs typeface="DM Sans Bold"/>
                <a:sym typeface="DM Sans Bold"/>
              </a:rPr>
              <a:t>Solution</a:t>
            </a:r>
            <a:r>
              <a:rPr lang="en-US" sz="2100" spc="205">
                <a:solidFill>
                  <a:srgbClr val="231F20"/>
                </a:solidFill>
                <a:latin typeface="DM Sans"/>
                <a:ea typeface="DM Sans"/>
                <a:cs typeface="DM Sans"/>
                <a:sym typeface="DM Sans"/>
              </a:rPr>
              <a:t>: we need to test various token limits to better understand the model's behavior</a:t>
            </a:r>
          </a:p>
          <a:p>
            <a:pPr algn="l">
              <a:lnSpc>
                <a:spcPts val="2897"/>
              </a:lnSpc>
            </a:pPr>
            <a:endParaRPr lang="en-US" sz="2100" spc="205">
              <a:solidFill>
                <a:srgbClr val="231F20"/>
              </a:solidFill>
              <a:latin typeface="DM Sans"/>
              <a:ea typeface="DM Sans"/>
              <a:cs typeface="DM Sans"/>
              <a:sym typeface="DM Sans"/>
            </a:endParaRPr>
          </a:p>
          <a:p>
            <a:pPr algn="l">
              <a:lnSpc>
                <a:spcPts val="3035"/>
              </a:lnSpc>
            </a:pPr>
            <a:r>
              <a:rPr lang="en-US" sz="2199" spc="215">
                <a:solidFill>
                  <a:srgbClr val="231F20"/>
                </a:solidFill>
                <a:latin typeface="DM Sans"/>
                <a:ea typeface="DM Sans"/>
                <a:cs typeface="DM Sans"/>
                <a:sym typeface="DM Sans"/>
              </a:rPr>
              <a:t>   3. </a:t>
            </a:r>
            <a:r>
              <a:rPr lang="en-US" sz="2199" b="1" spc="215">
                <a:solidFill>
                  <a:srgbClr val="231F20"/>
                </a:solidFill>
                <a:latin typeface="DM Sans Bold"/>
                <a:ea typeface="DM Sans Bold"/>
                <a:cs typeface="DM Sans Bold"/>
                <a:sym typeface="DM Sans Bold"/>
              </a:rPr>
              <a:t>User Adoption and Engagement</a:t>
            </a:r>
          </a:p>
          <a:p>
            <a:pPr marL="453390" lvl="1" indent="-226695" algn="l">
              <a:lnSpc>
                <a:spcPts val="2897"/>
              </a:lnSpc>
              <a:buFont typeface="Arial"/>
              <a:buChar char="•"/>
            </a:pPr>
            <a:r>
              <a:rPr lang="en-US" sz="2100" b="1" spc="205">
                <a:solidFill>
                  <a:srgbClr val="231F20"/>
                </a:solidFill>
                <a:latin typeface="DM Sans Bold"/>
                <a:ea typeface="DM Sans Bold"/>
                <a:cs typeface="DM Sans Bold"/>
                <a:sym typeface="DM Sans Bold"/>
              </a:rPr>
              <a:t>Challenge: </a:t>
            </a:r>
            <a:r>
              <a:rPr lang="en-US" sz="2100" spc="205">
                <a:solidFill>
                  <a:srgbClr val="231F20"/>
                </a:solidFill>
                <a:latin typeface="DM Sans"/>
                <a:ea typeface="DM Sans"/>
                <a:cs typeface="DM Sans"/>
                <a:sym typeface="DM Sans"/>
              </a:rPr>
              <a:t>Patients and healthcare providers may resist using new technology due to a lack of familiarity or trust.</a:t>
            </a:r>
          </a:p>
          <a:p>
            <a:pPr marL="453390" lvl="1" indent="-226695" algn="l">
              <a:lnSpc>
                <a:spcPts val="2897"/>
              </a:lnSpc>
              <a:buFont typeface="Arial"/>
              <a:buChar char="•"/>
            </a:pPr>
            <a:r>
              <a:rPr lang="en-US" sz="2100" b="1" spc="205">
                <a:solidFill>
                  <a:srgbClr val="231F20"/>
                </a:solidFill>
                <a:latin typeface="DM Sans Bold"/>
                <a:ea typeface="DM Sans Bold"/>
                <a:cs typeface="DM Sans Bold"/>
                <a:sym typeface="DM Sans Bold"/>
              </a:rPr>
              <a:t>Solution: </a:t>
            </a:r>
            <a:r>
              <a:rPr lang="en-US" sz="2100" spc="205">
                <a:solidFill>
                  <a:srgbClr val="231F20"/>
                </a:solidFill>
                <a:latin typeface="DM Sans"/>
                <a:ea typeface="DM Sans"/>
                <a:cs typeface="DM Sans"/>
                <a:sym typeface="DM Sans"/>
              </a:rPr>
              <a:t>Create user-friendly interfaces and offer comprehensive training and support. Building trust through transparent AI processes and showcasing successful case studies can encourage adoption.</a:t>
            </a:r>
          </a:p>
          <a:p>
            <a:pPr algn="l">
              <a:lnSpc>
                <a:spcPts val="2897"/>
              </a:lnSpc>
            </a:pPr>
            <a:endParaRPr lang="en-US" sz="2100" spc="205">
              <a:solidFill>
                <a:srgbClr val="231F20"/>
              </a:solidFill>
              <a:latin typeface="DM Sans"/>
              <a:ea typeface="DM Sans"/>
              <a:cs typeface="DM Sans"/>
              <a:sym typeface="DM Sans"/>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3230716" y="724471"/>
            <a:ext cx="10906040" cy="1484758"/>
          </a:xfrm>
          <a:prstGeom prst="rect">
            <a:avLst/>
          </a:prstGeom>
        </p:spPr>
        <p:txBody>
          <a:bodyPr lIns="0" tIns="0" rIns="0" bIns="0" rtlCol="0" anchor="t">
            <a:spAutoFit/>
          </a:bodyPr>
          <a:lstStyle/>
          <a:p>
            <a:pPr algn="ctr">
              <a:lnSpc>
                <a:spcPts val="12143"/>
              </a:lnSpc>
            </a:pPr>
            <a:r>
              <a:rPr lang="en-US" sz="8799" b="1" spc="862">
                <a:solidFill>
                  <a:srgbClr val="FFFFFF"/>
                </a:solidFill>
                <a:latin typeface="Oswald Bold"/>
                <a:ea typeface="Oswald Bold"/>
                <a:cs typeface="Oswald Bold"/>
                <a:sym typeface="Oswald Bold"/>
              </a:rPr>
              <a:t>FUTURE SCOPE</a:t>
            </a:r>
          </a:p>
        </p:txBody>
      </p:sp>
      <p:grpSp>
        <p:nvGrpSpPr>
          <p:cNvPr id="9" name="Group 9"/>
          <p:cNvGrpSpPr/>
          <p:nvPr/>
        </p:nvGrpSpPr>
        <p:grpSpPr>
          <a:xfrm>
            <a:off x="1417697" y="3442596"/>
            <a:ext cx="15452606" cy="6585991"/>
            <a:chOff x="0" y="0"/>
            <a:chExt cx="2984149" cy="1271862"/>
          </a:xfrm>
        </p:grpSpPr>
        <p:sp>
          <p:nvSpPr>
            <p:cNvPr id="10" name="Freeform 10"/>
            <p:cNvSpPr/>
            <p:nvPr/>
          </p:nvSpPr>
          <p:spPr>
            <a:xfrm>
              <a:off x="0" y="0"/>
              <a:ext cx="2984149" cy="1271862"/>
            </a:xfrm>
            <a:custGeom>
              <a:avLst/>
              <a:gdLst/>
              <a:ahLst/>
              <a:cxnLst/>
              <a:rect l="l" t="t" r="r" b="b"/>
              <a:pathLst>
                <a:path w="2984149" h="1271862">
                  <a:moveTo>
                    <a:pt x="0" y="0"/>
                  </a:moveTo>
                  <a:lnTo>
                    <a:pt x="2984149" y="0"/>
                  </a:lnTo>
                  <a:lnTo>
                    <a:pt x="2984149" y="1271862"/>
                  </a:lnTo>
                  <a:lnTo>
                    <a:pt x="0" y="1271862"/>
                  </a:lnTo>
                  <a:close/>
                </a:path>
              </a:pathLst>
            </a:custGeom>
            <a:solidFill>
              <a:srgbClr val="000000">
                <a:alpha val="0"/>
              </a:srgbClr>
            </a:solidFill>
            <a:ln w="38100" cap="sq">
              <a:solidFill>
                <a:srgbClr val="000000"/>
              </a:solidFill>
              <a:prstDash val="solid"/>
              <a:miter/>
            </a:ln>
          </p:spPr>
        </p:sp>
        <p:sp>
          <p:nvSpPr>
            <p:cNvPr id="11" name="TextBox 11"/>
            <p:cNvSpPr txBox="1"/>
            <p:nvPr/>
          </p:nvSpPr>
          <p:spPr>
            <a:xfrm>
              <a:off x="0" y="-19050"/>
              <a:ext cx="2984149" cy="1290912"/>
            </a:xfrm>
            <a:prstGeom prst="rect">
              <a:avLst/>
            </a:prstGeom>
          </p:spPr>
          <p:txBody>
            <a:bodyPr lIns="50800" tIns="50800" rIns="50800" bIns="50800" rtlCol="0" anchor="ctr"/>
            <a:lstStyle/>
            <a:p>
              <a:pPr algn="ctr">
                <a:lnSpc>
                  <a:spcPts val="2859"/>
                </a:lnSpc>
              </a:pPr>
              <a:endParaRPr/>
            </a:p>
          </p:txBody>
        </p:sp>
      </p:grpSp>
      <p:sp>
        <p:nvSpPr>
          <p:cNvPr id="12" name="TextBox 12"/>
          <p:cNvSpPr txBox="1"/>
          <p:nvPr/>
        </p:nvSpPr>
        <p:spPr>
          <a:xfrm>
            <a:off x="1659463" y="3974934"/>
            <a:ext cx="14969074" cy="5812917"/>
          </a:xfrm>
          <a:prstGeom prst="rect">
            <a:avLst/>
          </a:prstGeom>
        </p:spPr>
        <p:txBody>
          <a:bodyPr lIns="0" tIns="0" rIns="0" bIns="0" rtlCol="0" anchor="t">
            <a:spAutoFit/>
          </a:bodyPr>
          <a:lstStyle/>
          <a:p>
            <a:pPr marL="604519" lvl="1" indent="-302260" algn="l">
              <a:lnSpc>
                <a:spcPts val="3863"/>
              </a:lnSpc>
              <a:buFont typeface="Arial"/>
              <a:buChar char="•"/>
            </a:pPr>
            <a:r>
              <a:rPr lang="en-US" sz="2799" b="1" spc="274">
                <a:solidFill>
                  <a:srgbClr val="231F20"/>
                </a:solidFill>
                <a:latin typeface="DM Sans Bold"/>
                <a:ea typeface="DM Sans Bold"/>
                <a:cs typeface="DM Sans Bold"/>
                <a:sym typeface="DM Sans Bold"/>
              </a:rPr>
              <a:t>AI-Powered Diagnosis Improvement:</a:t>
            </a:r>
            <a:r>
              <a:rPr lang="en-US" sz="2799" spc="274">
                <a:solidFill>
                  <a:srgbClr val="231F20"/>
                </a:solidFill>
                <a:latin typeface="DM Sans"/>
                <a:ea typeface="DM Sans"/>
                <a:cs typeface="DM Sans"/>
                <a:sym typeface="DM Sans"/>
              </a:rPr>
              <a:t> Enhance AI to analyze patient data for more accurate and tailored diagnoses.</a:t>
            </a:r>
          </a:p>
          <a:p>
            <a:pPr algn="l">
              <a:lnSpc>
                <a:spcPts val="3863"/>
              </a:lnSpc>
            </a:pPr>
            <a:endParaRPr lang="en-US" sz="2799" spc="274">
              <a:solidFill>
                <a:srgbClr val="231F20"/>
              </a:solidFill>
              <a:latin typeface="DM Sans"/>
              <a:ea typeface="DM Sans"/>
              <a:cs typeface="DM Sans"/>
              <a:sym typeface="DM Sans"/>
            </a:endParaRPr>
          </a:p>
          <a:p>
            <a:pPr marL="604519" lvl="1" indent="-302260" algn="l">
              <a:lnSpc>
                <a:spcPts val="3863"/>
              </a:lnSpc>
              <a:buFont typeface="Arial"/>
              <a:buChar char="•"/>
            </a:pPr>
            <a:r>
              <a:rPr lang="en-US" sz="2799" b="1" spc="274">
                <a:solidFill>
                  <a:srgbClr val="231F20"/>
                </a:solidFill>
                <a:latin typeface="DM Sans Bold"/>
                <a:ea typeface="DM Sans Bold"/>
                <a:cs typeface="DM Sans Bold"/>
                <a:sym typeface="DM Sans Bold"/>
              </a:rPr>
              <a:t>Integration with Wearable Devices: </a:t>
            </a:r>
            <a:r>
              <a:rPr lang="en-US" sz="2799" spc="274">
                <a:solidFill>
                  <a:srgbClr val="231F20"/>
                </a:solidFill>
                <a:latin typeface="DM Sans"/>
                <a:ea typeface="DM Sans"/>
                <a:cs typeface="DM Sans"/>
                <a:sym typeface="DM Sans"/>
              </a:rPr>
              <a:t>Connect with wearables for real-time health monitoring and proactive care.</a:t>
            </a:r>
          </a:p>
          <a:p>
            <a:pPr algn="l">
              <a:lnSpc>
                <a:spcPts val="3863"/>
              </a:lnSpc>
            </a:pPr>
            <a:endParaRPr lang="en-US" sz="2799" spc="274">
              <a:solidFill>
                <a:srgbClr val="231F20"/>
              </a:solidFill>
              <a:latin typeface="DM Sans"/>
              <a:ea typeface="DM Sans"/>
              <a:cs typeface="DM Sans"/>
              <a:sym typeface="DM Sans"/>
            </a:endParaRPr>
          </a:p>
          <a:p>
            <a:pPr marL="604519" lvl="1" indent="-302260" algn="l">
              <a:lnSpc>
                <a:spcPts val="3863"/>
              </a:lnSpc>
              <a:buFont typeface="Arial"/>
              <a:buChar char="•"/>
            </a:pPr>
            <a:r>
              <a:rPr lang="en-US" sz="2799" b="1" spc="274">
                <a:solidFill>
                  <a:srgbClr val="231F20"/>
                </a:solidFill>
                <a:latin typeface="DM Sans Bold"/>
                <a:ea typeface="DM Sans Bold"/>
                <a:cs typeface="DM Sans Bold"/>
                <a:sym typeface="DM Sans Bold"/>
              </a:rPr>
              <a:t>Telemedicine Integration: </a:t>
            </a:r>
            <a:r>
              <a:rPr lang="en-US" sz="2799" spc="274">
                <a:solidFill>
                  <a:srgbClr val="231F20"/>
                </a:solidFill>
                <a:latin typeface="DM Sans"/>
                <a:ea typeface="DM Sans"/>
                <a:cs typeface="DM Sans"/>
                <a:sym typeface="DM Sans"/>
              </a:rPr>
              <a:t>Add video consultations for remote diagnosis and follow-ups, improving access to healthcare.</a:t>
            </a:r>
          </a:p>
          <a:p>
            <a:pPr algn="l">
              <a:lnSpc>
                <a:spcPts val="3863"/>
              </a:lnSpc>
            </a:pPr>
            <a:endParaRPr lang="en-US" sz="2799" spc="274">
              <a:solidFill>
                <a:srgbClr val="231F20"/>
              </a:solidFill>
              <a:latin typeface="DM Sans"/>
              <a:ea typeface="DM Sans"/>
              <a:cs typeface="DM Sans"/>
              <a:sym typeface="DM Sans"/>
            </a:endParaRPr>
          </a:p>
          <a:p>
            <a:pPr marL="604519" lvl="1" indent="-302260" algn="l">
              <a:lnSpc>
                <a:spcPts val="3863"/>
              </a:lnSpc>
              <a:buFont typeface="Arial"/>
              <a:buChar char="•"/>
            </a:pPr>
            <a:r>
              <a:rPr lang="en-US" sz="2799" b="1" spc="274">
                <a:solidFill>
                  <a:srgbClr val="231F20"/>
                </a:solidFill>
                <a:latin typeface="DM Sans Bold"/>
                <a:ea typeface="DM Sans Bold"/>
                <a:cs typeface="DM Sans Bold"/>
                <a:sym typeface="DM Sans Bold"/>
              </a:rPr>
              <a:t>Predictive Analytics and Alerts:</a:t>
            </a:r>
            <a:r>
              <a:rPr lang="en-US" sz="2799" spc="274">
                <a:solidFill>
                  <a:srgbClr val="231F20"/>
                </a:solidFill>
                <a:latin typeface="DM Sans"/>
                <a:ea typeface="DM Sans"/>
                <a:cs typeface="DM Sans"/>
                <a:sym typeface="DM Sans"/>
              </a:rPr>
              <a:t> Use predictive analytics to notify patients of potential health risks, promoting preventive care.</a:t>
            </a:r>
          </a:p>
          <a:p>
            <a:pPr algn="l">
              <a:lnSpc>
                <a:spcPts val="3863"/>
              </a:lnSpc>
            </a:pPr>
            <a:endParaRPr lang="en-US" sz="2799" spc="274">
              <a:solidFill>
                <a:srgbClr val="231F20"/>
              </a:solidFill>
              <a:latin typeface="DM Sans"/>
              <a:ea typeface="DM Sans"/>
              <a:cs typeface="DM Sans"/>
              <a:sym typeface="DM Sans"/>
            </a:endParaRPr>
          </a:p>
        </p:txBody>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887923">
            <a:off x="-3162881" y="-5302499"/>
            <a:ext cx="8413537" cy="8633294"/>
          </a:xfrm>
          <a:custGeom>
            <a:avLst/>
            <a:gdLst/>
            <a:ahLst/>
            <a:cxnLst/>
            <a:rect l="l" t="t" r="r" b="b"/>
            <a:pathLst>
              <a:path w="8413537" h="8633294">
                <a:moveTo>
                  <a:pt x="0" y="0"/>
                </a:moveTo>
                <a:lnTo>
                  <a:pt x="8413537" y="0"/>
                </a:lnTo>
                <a:lnTo>
                  <a:pt x="8413537" y="8633294"/>
                </a:lnTo>
                <a:lnTo>
                  <a:pt x="0" y="8633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580377">
            <a:off x="12971774" y="5666815"/>
            <a:ext cx="9696495" cy="9949762"/>
          </a:xfrm>
          <a:custGeom>
            <a:avLst/>
            <a:gdLst/>
            <a:ahLst/>
            <a:cxnLst/>
            <a:rect l="l" t="t" r="r" b="b"/>
            <a:pathLst>
              <a:path w="9696495" h="9949762">
                <a:moveTo>
                  <a:pt x="0" y="0"/>
                </a:moveTo>
                <a:lnTo>
                  <a:pt x="9696495" y="0"/>
                </a:lnTo>
                <a:lnTo>
                  <a:pt x="9696495" y="9949762"/>
                </a:lnTo>
                <a:lnTo>
                  <a:pt x="0" y="99497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343797" y="1155414"/>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b="1" spc="924">
                <a:solidFill>
                  <a:srgbClr val="231F20"/>
                </a:solidFill>
                <a:latin typeface="Oswald Bold"/>
                <a:ea typeface="Oswald Bold"/>
                <a:cs typeface="Oswald Bold"/>
                <a:sym typeface="Oswald Bold"/>
              </a:rPr>
              <a:t>OUR TEAM</a:t>
            </a:r>
          </a:p>
        </p:txBody>
      </p:sp>
      <p:sp>
        <p:nvSpPr>
          <p:cNvPr id="6" name="Freeform 6"/>
          <p:cNvSpPr/>
          <p:nvPr/>
        </p:nvSpPr>
        <p:spPr>
          <a:xfrm>
            <a:off x="3416119" y="7697004"/>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sp>
      <p:sp>
        <p:nvSpPr>
          <p:cNvPr id="7" name="Freeform 7"/>
          <p:cNvSpPr/>
          <p:nvPr/>
        </p:nvSpPr>
        <p:spPr>
          <a:xfrm>
            <a:off x="7571796" y="7697004"/>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5"/>
            <a:stretch>
              <a:fillRect t="-86495"/>
            </a:stretch>
          </a:blipFill>
        </p:spPr>
      </p:sp>
      <p:sp>
        <p:nvSpPr>
          <p:cNvPr id="8" name="Freeform 8"/>
          <p:cNvSpPr/>
          <p:nvPr/>
        </p:nvSpPr>
        <p:spPr>
          <a:xfrm>
            <a:off x="11726664" y="7697004"/>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sp>
      <p:grpSp>
        <p:nvGrpSpPr>
          <p:cNvPr id="9" name="Group 9"/>
          <p:cNvGrpSpPr/>
          <p:nvPr/>
        </p:nvGrpSpPr>
        <p:grpSpPr>
          <a:xfrm>
            <a:off x="3416119" y="4262118"/>
            <a:ext cx="11455762" cy="3434885"/>
            <a:chOff x="0" y="0"/>
            <a:chExt cx="15274349" cy="4579847"/>
          </a:xfrm>
        </p:grpSpPr>
        <p:grpSp>
          <p:nvGrpSpPr>
            <p:cNvPr id="10" name="Group 10"/>
            <p:cNvGrpSpPr/>
            <p:nvPr/>
          </p:nvGrpSpPr>
          <p:grpSpPr>
            <a:xfrm>
              <a:off x="0" y="0"/>
              <a:ext cx="4193623" cy="4579847"/>
              <a:chOff x="0" y="0"/>
              <a:chExt cx="862412" cy="941838"/>
            </a:xfrm>
          </p:grpSpPr>
          <p:sp>
            <p:nvSpPr>
              <p:cNvPr id="11" name="Freeform 11"/>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12" name="TextBox 12"/>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13" name="TextBox 13"/>
            <p:cNvSpPr txBox="1"/>
            <p:nvPr/>
          </p:nvSpPr>
          <p:spPr>
            <a:xfrm>
              <a:off x="592091" y="3046821"/>
              <a:ext cx="3009441" cy="536575"/>
            </a:xfrm>
            <a:prstGeom prst="rect">
              <a:avLst/>
            </a:prstGeom>
          </p:spPr>
          <p:txBody>
            <a:bodyPr lIns="0" tIns="0" rIns="0" bIns="0" rtlCol="0" anchor="t">
              <a:spAutoFit/>
            </a:bodyPr>
            <a:lstStyle/>
            <a:p>
              <a:pPr algn="ctr">
                <a:lnSpc>
                  <a:spcPts val="3286"/>
                </a:lnSpc>
              </a:pPr>
              <a:r>
                <a:rPr lang="en-US" sz="2738" spc="136">
                  <a:solidFill>
                    <a:srgbClr val="FFFBFB"/>
                  </a:solidFill>
                  <a:latin typeface="DM Sans"/>
                  <a:ea typeface="DM Sans"/>
                  <a:cs typeface="DM Sans"/>
                  <a:sym typeface="DM Sans"/>
                </a:rPr>
                <a:t>Afnan Kazi</a:t>
              </a:r>
            </a:p>
          </p:txBody>
        </p:sp>
        <p:grpSp>
          <p:nvGrpSpPr>
            <p:cNvPr id="14" name="Group 14"/>
            <p:cNvGrpSpPr/>
            <p:nvPr/>
          </p:nvGrpSpPr>
          <p:grpSpPr>
            <a:xfrm>
              <a:off x="5540903" y="0"/>
              <a:ext cx="4193623" cy="4579847"/>
              <a:chOff x="0" y="0"/>
              <a:chExt cx="862412" cy="941838"/>
            </a:xfrm>
          </p:grpSpPr>
          <p:sp>
            <p:nvSpPr>
              <p:cNvPr id="15" name="Freeform 15"/>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16" name="TextBox 16"/>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6161188" y="2773771"/>
              <a:ext cx="2951974" cy="1082675"/>
            </a:xfrm>
            <a:prstGeom prst="rect">
              <a:avLst/>
            </a:prstGeom>
          </p:spPr>
          <p:txBody>
            <a:bodyPr lIns="0" tIns="0" rIns="0" bIns="0" rtlCol="0" anchor="t">
              <a:spAutoFit/>
            </a:bodyPr>
            <a:lstStyle/>
            <a:p>
              <a:pPr algn="ctr">
                <a:lnSpc>
                  <a:spcPts val="3286"/>
                </a:lnSpc>
              </a:pPr>
              <a:r>
                <a:rPr lang="en-US" sz="2738" spc="136">
                  <a:solidFill>
                    <a:srgbClr val="FFFBFB"/>
                  </a:solidFill>
                  <a:latin typeface="DM Sans"/>
                  <a:ea typeface="DM Sans"/>
                  <a:cs typeface="DM Sans"/>
                  <a:sym typeface="DM Sans"/>
                </a:rPr>
                <a:t>Chaitanya Kelkar</a:t>
              </a:r>
            </a:p>
          </p:txBody>
        </p:sp>
        <p:grpSp>
          <p:nvGrpSpPr>
            <p:cNvPr id="18" name="Group 18"/>
            <p:cNvGrpSpPr/>
            <p:nvPr/>
          </p:nvGrpSpPr>
          <p:grpSpPr>
            <a:xfrm>
              <a:off x="11080726" y="0"/>
              <a:ext cx="4193623" cy="4579847"/>
              <a:chOff x="0" y="0"/>
              <a:chExt cx="862412" cy="941838"/>
            </a:xfrm>
          </p:grpSpPr>
          <p:sp>
            <p:nvSpPr>
              <p:cNvPr id="19" name="Freeform 19"/>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20" name="TextBox 20"/>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21" name="TextBox 21"/>
            <p:cNvSpPr txBox="1"/>
            <p:nvPr/>
          </p:nvSpPr>
          <p:spPr>
            <a:xfrm>
              <a:off x="11838053" y="3046821"/>
              <a:ext cx="2678970" cy="536575"/>
            </a:xfrm>
            <a:prstGeom prst="rect">
              <a:avLst/>
            </a:prstGeom>
          </p:spPr>
          <p:txBody>
            <a:bodyPr lIns="0" tIns="0" rIns="0" bIns="0" rtlCol="0" anchor="t">
              <a:spAutoFit/>
            </a:bodyPr>
            <a:lstStyle/>
            <a:p>
              <a:pPr algn="ctr">
                <a:lnSpc>
                  <a:spcPts val="3286"/>
                </a:lnSpc>
              </a:pPr>
              <a:r>
                <a:rPr lang="en-US" sz="2738" spc="136">
                  <a:solidFill>
                    <a:srgbClr val="FFFBFB"/>
                  </a:solidFill>
                  <a:latin typeface="DM Sans"/>
                  <a:ea typeface="DM Sans"/>
                  <a:cs typeface="DM Sans"/>
                  <a:sym typeface="DM Sans"/>
                </a:rPr>
                <a:t>Jay Kerkar</a:t>
              </a:r>
            </a:p>
          </p:txBody>
        </p:sp>
        <p:sp>
          <p:nvSpPr>
            <p:cNvPr id="22" name="TextBox 22"/>
            <p:cNvSpPr txBox="1"/>
            <p:nvPr/>
          </p:nvSpPr>
          <p:spPr>
            <a:xfrm>
              <a:off x="1566031" y="1138880"/>
              <a:ext cx="1194344" cy="1165619"/>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Canva Sans Bold"/>
                  <a:ea typeface="Canva Sans Bold"/>
                  <a:cs typeface="Canva Sans Bold"/>
                  <a:sym typeface="Canva Sans Bold"/>
                </a:rPr>
                <a:t>26</a:t>
              </a:r>
            </a:p>
          </p:txBody>
        </p:sp>
        <p:sp>
          <p:nvSpPr>
            <p:cNvPr id="23" name="TextBox 23"/>
            <p:cNvSpPr txBox="1"/>
            <p:nvPr/>
          </p:nvSpPr>
          <p:spPr>
            <a:xfrm>
              <a:off x="7126849" y="1138880"/>
              <a:ext cx="1018324" cy="1165619"/>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Canva Sans Bold"/>
                  <a:ea typeface="Canva Sans Bold"/>
                  <a:cs typeface="Canva Sans Bold"/>
                  <a:sym typeface="Canva Sans Bold"/>
                </a:rPr>
                <a:t>27</a:t>
              </a:r>
            </a:p>
          </p:txBody>
        </p:sp>
        <p:sp>
          <p:nvSpPr>
            <p:cNvPr id="24" name="TextBox 24"/>
            <p:cNvSpPr txBox="1"/>
            <p:nvPr/>
          </p:nvSpPr>
          <p:spPr>
            <a:xfrm>
              <a:off x="12662710" y="1138880"/>
              <a:ext cx="1172064" cy="1165619"/>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Canva Sans Bold"/>
                  <a:ea typeface="Canva Sans Bold"/>
                  <a:cs typeface="Canva Sans Bold"/>
                  <a:sym typeface="Canva Sans Bold"/>
                </a:rPr>
                <a:t>28</a:t>
              </a:r>
            </a:p>
          </p:txBody>
        </p:sp>
      </p:gr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5563697" y="1795137"/>
            <a:ext cx="7160606" cy="7713775"/>
          </a:xfrm>
          <a:custGeom>
            <a:avLst/>
            <a:gdLst/>
            <a:ahLst/>
            <a:cxnLst/>
            <a:rect l="l" t="t" r="r" b="b"/>
            <a:pathLst>
              <a:path w="7160606" h="7713775">
                <a:moveTo>
                  <a:pt x="0" y="0"/>
                </a:moveTo>
                <a:lnTo>
                  <a:pt x="7160606" y="0"/>
                </a:lnTo>
                <a:lnTo>
                  <a:pt x="7160606" y="7713775"/>
                </a:lnTo>
                <a:lnTo>
                  <a:pt x="0" y="7713775"/>
                </a:lnTo>
                <a:lnTo>
                  <a:pt x="0" y="0"/>
                </a:lnTo>
                <a:close/>
              </a:path>
            </a:pathLst>
          </a:custGeom>
          <a:blipFill>
            <a:blip r:embed="rId2"/>
            <a:stretch>
              <a:fillRect t="-1886" b="-1886"/>
            </a:stretch>
          </a:blipFill>
        </p:spPr>
      </p:sp>
      <p:sp>
        <p:nvSpPr>
          <p:cNvPr id="3" name="TextBox 3"/>
          <p:cNvSpPr txBox="1"/>
          <p:nvPr/>
        </p:nvSpPr>
        <p:spPr>
          <a:xfrm>
            <a:off x="4137237" y="-75964"/>
            <a:ext cx="11664785" cy="1350644"/>
          </a:xfrm>
          <a:prstGeom prst="rect">
            <a:avLst/>
          </a:prstGeom>
        </p:spPr>
        <p:txBody>
          <a:bodyPr lIns="0" tIns="0" rIns="0" bIns="0" rtlCol="0" anchor="t">
            <a:spAutoFit/>
          </a:bodyPr>
          <a:lstStyle/>
          <a:p>
            <a:pPr algn="l">
              <a:lnSpc>
                <a:spcPts val="11040"/>
              </a:lnSpc>
            </a:pPr>
            <a:r>
              <a:rPr lang="en-US" sz="8000" b="1" spc="784">
                <a:solidFill>
                  <a:srgbClr val="231F20"/>
                </a:solidFill>
                <a:latin typeface="Oswald Bold"/>
                <a:ea typeface="Oswald Bold"/>
                <a:cs typeface="Oswald Bold"/>
                <a:sym typeface="Oswald Bold"/>
              </a:rPr>
              <a:t>OUTPUT SCREENSHOT</a:t>
            </a:r>
          </a:p>
        </p:txBody>
      </p:sp>
      <p:sp>
        <p:nvSpPr>
          <p:cNvPr id="4" name="Freeform 4"/>
          <p:cNvSpPr/>
          <p:nvPr/>
        </p:nvSpPr>
        <p:spPr>
          <a:xfrm rot="-10580377">
            <a:off x="13098520" y="-8560617"/>
            <a:ext cx="24036383" cy="24664199"/>
          </a:xfrm>
          <a:custGeom>
            <a:avLst/>
            <a:gdLst/>
            <a:ahLst/>
            <a:cxnLst/>
            <a:rect l="l" t="t" r="r" b="b"/>
            <a:pathLst>
              <a:path w="24036383" h="24664199">
                <a:moveTo>
                  <a:pt x="0" y="0"/>
                </a:moveTo>
                <a:lnTo>
                  <a:pt x="24036382" y="0"/>
                </a:lnTo>
                <a:lnTo>
                  <a:pt x="24036382" y="24664198"/>
                </a:lnTo>
                <a:lnTo>
                  <a:pt x="0" y="24664198"/>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sp>
      <p:sp>
        <p:nvSpPr>
          <p:cNvPr id="5" name="Freeform 5"/>
          <p:cNvSpPr/>
          <p:nvPr/>
        </p:nvSpPr>
        <p:spPr>
          <a:xfrm rot="-10580377">
            <a:off x="-18948619" y="-7857798"/>
            <a:ext cx="24036383" cy="24664199"/>
          </a:xfrm>
          <a:custGeom>
            <a:avLst/>
            <a:gdLst/>
            <a:ahLst/>
            <a:cxnLst/>
            <a:rect l="l" t="t" r="r" b="b"/>
            <a:pathLst>
              <a:path w="24036383" h="24664199">
                <a:moveTo>
                  <a:pt x="0" y="0"/>
                </a:moveTo>
                <a:lnTo>
                  <a:pt x="24036383" y="0"/>
                </a:lnTo>
                <a:lnTo>
                  <a:pt x="24036383" y="24664199"/>
                </a:lnTo>
                <a:lnTo>
                  <a:pt x="0" y="24664199"/>
                </a:lnTo>
                <a:lnTo>
                  <a:pt x="0" y="0"/>
                </a:lnTo>
                <a:close/>
              </a:path>
            </a:pathLst>
          </a:custGeom>
          <a:blipFill>
            <a:blip r:embed="rId3">
              <a:alphaModFix amt="26000"/>
              <a:extLst>
                <a:ext uri="{96DAC541-7B7A-43D3-8B79-37D633B846F1}">
                  <asvg:svgBlip xmlns:asvg="http://schemas.microsoft.com/office/drawing/2016/SVG/main" r:embed="rId4"/>
                </a:ext>
              </a:extLst>
            </a:blip>
            <a:stretch>
              <a:fillRect/>
            </a:stretch>
          </a:blipFill>
        </p:spPr>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3865838" y="-4308817"/>
            <a:ext cx="8524493" cy="8747148"/>
          </a:xfrm>
          <a:custGeom>
            <a:avLst/>
            <a:gdLst/>
            <a:ahLst/>
            <a:cxnLst/>
            <a:rect l="l" t="t" r="r" b="b"/>
            <a:pathLst>
              <a:path w="8524493" h="8747148">
                <a:moveTo>
                  <a:pt x="0" y="0"/>
                </a:moveTo>
                <a:lnTo>
                  <a:pt x="8524493" y="0"/>
                </a:lnTo>
                <a:lnTo>
                  <a:pt x="8524493" y="8747148"/>
                </a:lnTo>
                <a:lnTo>
                  <a:pt x="0" y="87471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059546" y="857250"/>
            <a:ext cx="8168907" cy="1702517"/>
          </a:xfrm>
          <a:prstGeom prst="rect">
            <a:avLst/>
          </a:prstGeom>
        </p:spPr>
        <p:txBody>
          <a:bodyPr lIns="0" tIns="0" rIns="0" bIns="0" rtlCol="0" anchor="t">
            <a:spAutoFit/>
          </a:bodyPr>
          <a:lstStyle/>
          <a:p>
            <a:pPr algn="l">
              <a:lnSpc>
                <a:spcPts val="13948"/>
              </a:lnSpc>
            </a:pPr>
            <a:r>
              <a:rPr lang="en-US" sz="10107" b="1" spc="990">
                <a:solidFill>
                  <a:srgbClr val="FFFFFF"/>
                </a:solidFill>
                <a:latin typeface="Oswald Bold"/>
                <a:ea typeface="Oswald Bold"/>
                <a:cs typeface="Oswald Bold"/>
                <a:sym typeface="Oswald Bold"/>
              </a:rPr>
              <a:t>CONCLUSION</a:t>
            </a:r>
          </a:p>
        </p:txBody>
      </p:sp>
      <p:sp>
        <p:nvSpPr>
          <p:cNvPr id="4" name="Freeform 4"/>
          <p:cNvSpPr/>
          <p:nvPr/>
        </p:nvSpPr>
        <p:spPr>
          <a:xfrm rot="-2823262">
            <a:off x="15529810" y="-4675805"/>
            <a:ext cx="13603439" cy="13958753"/>
          </a:xfrm>
          <a:custGeom>
            <a:avLst/>
            <a:gdLst/>
            <a:ahLst/>
            <a:cxnLst/>
            <a:rect l="l" t="t" r="r" b="b"/>
            <a:pathLst>
              <a:path w="13603439" h="13958753">
                <a:moveTo>
                  <a:pt x="0" y="0"/>
                </a:moveTo>
                <a:lnTo>
                  <a:pt x="13603438" y="0"/>
                </a:lnTo>
                <a:lnTo>
                  <a:pt x="13603438" y="13958753"/>
                </a:lnTo>
                <a:lnTo>
                  <a:pt x="0" y="139587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3668397" y="3137619"/>
            <a:ext cx="10951206" cy="6298692"/>
          </a:xfrm>
          <a:prstGeom prst="rect">
            <a:avLst/>
          </a:prstGeom>
        </p:spPr>
        <p:txBody>
          <a:bodyPr lIns="0" tIns="0" rIns="0" bIns="0" rtlCol="0" anchor="t">
            <a:spAutoFit/>
          </a:bodyPr>
          <a:lstStyle/>
          <a:p>
            <a:pPr algn="ctr">
              <a:lnSpc>
                <a:spcPts val="3863"/>
              </a:lnSpc>
            </a:pPr>
            <a:r>
              <a:rPr lang="en-US" sz="2799" b="1" spc="274">
                <a:solidFill>
                  <a:srgbClr val="F5FFF5"/>
                </a:solidFill>
                <a:latin typeface="DM Sans Bold"/>
                <a:ea typeface="DM Sans Bold"/>
                <a:cs typeface="DM Sans Bold"/>
                <a:sym typeface="DM Sans Bold"/>
              </a:rPr>
              <a:t>MediDiagnose holds significant promise for transforming healthcare through its innovative use of AI and technology. By addressing challenges such as data privacy, diagnostic accuracy, user adoption, and system integration, and implementing robust solutions, MediDiagnose can enhance patient care, streamline processes, and improve health outcomes. With ongoing development and commitment to innovation, MediDiagnose has the potential to become a vital tool in the healthcare landscape, fostering proactive and personalized medical solutions for patients and healthcare providers alike.</a:t>
            </a:r>
          </a:p>
        </p:txBody>
      </p:sp>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2361367" y="3452796"/>
            <a:ext cx="5981844" cy="2237296"/>
            <a:chOff x="0" y="0"/>
            <a:chExt cx="2047782" cy="765900"/>
          </a:xfrm>
        </p:grpSpPr>
        <p:sp>
          <p:nvSpPr>
            <p:cNvPr id="3" name="Freeform 3"/>
            <p:cNvSpPr/>
            <p:nvPr/>
          </p:nvSpPr>
          <p:spPr>
            <a:xfrm>
              <a:off x="0" y="0"/>
              <a:ext cx="2047782" cy="765900"/>
            </a:xfrm>
            <a:custGeom>
              <a:avLst/>
              <a:gdLst/>
              <a:ahLst/>
              <a:cxnLst/>
              <a:rect l="l" t="t" r="r" b="b"/>
              <a:pathLst>
                <a:path w="2047782" h="765900">
                  <a:moveTo>
                    <a:pt x="2047782" y="0"/>
                  </a:moveTo>
                  <a:lnTo>
                    <a:pt x="0" y="0"/>
                  </a:lnTo>
                  <a:lnTo>
                    <a:pt x="0" y="577940"/>
                  </a:lnTo>
                  <a:lnTo>
                    <a:pt x="157480" y="577940"/>
                  </a:lnTo>
                  <a:lnTo>
                    <a:pt x="157480" y="765900"/>
                  </a:lnTo>
                  <a:lnTo>
                    <a:pt x="463550" y="577940"/>
                  </a:lnTo>
                  <a:lnTo>
                    <a:pt x="2047782" y="577940"/>
                  </a:lnTo>
                  <a:lnTo>
                    <a:pt x="2047782" y="0"/>
                  </a:lnTo>
                  <a:close/>
                </a:path>
              </a:pathLst>
            </a:custGeom>
            <a:solidFill>
              <a:srgbClr val="CCCCCC"/>
            </a:solidFill>
          </p:spPr>
        </p:sp>
        <p:sp>
          <p:nvSpPr>
            <p:cNvPr id="4" name="TextBox 4"/>
            <p:cNvSpPr txBox="1"/>
            <p:nvPr/>
          </p:nvSpPr>
          <p:spPr>
            <a:xfrm>
              <a:off x="0" y="-19050"/>
              <a:ext cx="2047782" cy="5944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rot="887923">
            <a:off x="-2683214" y="754380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6" name="Freeform 6"/>
          <p:cNvSpPr/>
          <p:nvPr/>
        </p:nvSpPr>
        <p:spPr>
          <a:xfrm rot="887923">
            <a:off x="12076940" y="-3354783"/>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2361367" y="991883"/>
            <a:ext cx="9537014" cy="1594138"/>
          </a:xfrm>
          <a:prstGeom prst="rect">
            <a:avLst/>
          </a:prstGeom>
        </p:spPr>
        <p:txBody>
          <a:bodyPr lIns="0" tIns="0" rIns="0" bIns="0" rtlCol="0" anchor="t">
            <a:spAutoFit/>
          </a:bodyPr>
          <a:lstStyle/>
          <a:p>
            <a:pPr marL="0" lvl="0" indent="0" algn="l">
              <a:lnSpc>
                <a:spcPts val="13015"/>
              </a:lnSpc>
              <a:spcBef>
                <a:spcPct val="0"/>
              </a:spcBef>
            </a:pPr>
            <a:r>
              <a:rPr lang="en-US" sz="9431" b="1" spc="924">
                <a:solidFill>
                  <a:srgbClr val="231F20"/>
                </a:solidFill>
                <a:latin typeface="Oswald Bold"/>
                <a:ea typeface="Oswald Bold"/>
                <a:cs typeface="Oswald Bold"/>
                <a:sym typeface="Oswald Bold"/>
              </a:rPr>
              <a:t>REFERENCES</a:t>
            </a:r>
          </a:p>
        </p:txBody>
      </p:sp>
      <p:grpSp>
        <p:nvGrpSpPr>
          <p:cNvPr id="8" name="Group 8"/>
          <p:cNvGrpSpPr/>
          <p:nvPr/>
        </p:nvGrpSpPr>
        <p:grpSpPr>
          <a:xfrm>
            <a:off x="16333169" y="8069439"/>
            <a:ext cx="2094695" cy="2377721"/>
            <a:chOff x="0" y="0"/>
            <a:chExt cx="551689" cy="626231"/>
          </a:xfrm>
        </p:grpSpPr>
        <p:sp>
          <p:nvSpPr>
            <p:cNvPr id="9" name="Freeform 9"/>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10" name="TextBox 10"/>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224419" y="-1349021"/>
            <a:ext cx="2094695" cy="2377721"/>
            <a:chOff x="0" y="0"/>
            <a:chExt cx="551689" cy="626231"/>
          </a:xfrm>
        </p:grpSpPr>
        <p:sp>
          <p:nvSpPr>
            <p:cNvPr id="12" name="Freeform 12"/>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13" name="TextBox 13"/>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2651649" y="3892912"/>
            <a:ext cx="5449487" cy="747032"/>
            <a:chOff x="0" y="0"/>
            <a:chExt cx="7265983" cy="996043"/>
          </a:xfrm>
        </p:grpSpPr>
        <p:sp>
          <p:nvSpPr>
            <p:cNvPr id="15" name="TextBox 15"/>
            <p:cNvSpPr txBox="1"/>
            <p:nvPr/>
          </p:nvSpPr>
          <p:spPr>
            <a:xfrm>
              <a:off x="0" y="547231"/>
              <a:ext cx="6359289" cy="448812"/>
            </a:xfrm>
            <a:prstGeom prst="rect">
              <a:avLst/>
            </a:prstGeom>
          </p:spPr>
          <p:txBody>
            <a:bodyPr lIns="0" tIns="0" rIns="0" bIns="0" rtlCol="0" anchor="t">
              <a:spAutoFit/>
            </a:bodyPr>
            <a:lstStyle/>
            <a:p>
              <a:pPr algn="ctr">
                <a:lnSpc>
                  <a:spcPts val="2840"/>
                </a:lnSpc>
              </a:pPr>
              <a:r>
                <a:rPr lang="en-US" sz="2028" u="sng">
                  <a:solidFill>
                    <a:srgbClr val="100F0D"/>
                  </a:solidFill>
                  <a:latin typeface="Montserrat Light"/>
                  <a:ea typeface="Montserrat Light"/>
                  <a:cs typeface="Montserrat Light"/>
                  <a:sym typeface="Montserrat Light"/>
                  <a:hlinkClick r:id="rId4" tooltip="https://scontent-iad3-1.xx.fbcdn.net/v/t39.2365-6/453304228_1160109801904614_7143520450792086005_n.pdf?_nc_cat=108&amp;ccb=1-7&amp;_nc_sid=3c67a6&amp;_nc_ohc=D3eIShkp1TcQ7kNvgF0lY5i&amp;_nc_ht=scontent-iad3-1.xx&amp;_nc_gid=AKu70oU9nAbptTZBjqihYZb&amp;oh=00_AYA_UTbIQZBH6yzFPsqwabI1E-bh7g0XqxXCL-JGysqTTw&amp;oe=670810C7"/>
                </a:rPr>
                <a:t>Meta Technical Paper</a:t>
              </a:r>
            </a:p>
          </p:txBody>
        </p:sp>
        <p:sp>
          <p:nvSpPr>
            <p:cNvPr id="16" name="TextBox 16"/>
            <p:cNvSpPr txBox="1"/>
            <p:nvPr/>
          </p:nvSpPr>
          <p:spPr>
            <a:xfrm>
              <a:off x="42965" y="-47625"/>
              <a:ext cx="7223017" cy="547919"/>
            </a:xfrm>
            <a:prstGeom prst="rect">
              <a:avLst/>
            </a:prstGeom>
          </p:spPr>
          <p:txBody>
            <a:bodyPr lIns="0" tIns="0" rIns="0" bIns="0" rtlCol="0" anchor="t">
              <a:spAutoFit/>
            </a:bodyPr>
            <a:lstStyle/>
            <a:p>
              <a:pPr algn="l">
                <a:lnSpc>
                  <a:spcPts val="3468"/>
                </a:lnSpc>
              </a:pPr>
              <a:r>
                <a:rPr lang="en-US" sz="2477" b="1">
                  <a:solidFill>
                    <a:srgbClr val="000000"/>
                  </a:solidFill>
                  <a:latin typeface="DM Sans Bold"/>
                  <a:ea typeface="DM Sans Bold"/>
                  <a:cs typeface="DM Sans Bold"/>
                  <a:sym typeface="DM Sans Bold"/>
                </a:rPr>
                <a:t>  Llama 3: Herd of Language Models        </a:t>
              </a:r>
            </a:p>
          </p:txBody>
        </p:sp>
      </p:grpSp>
      <p:grpSp>
        <p:nvGrpSpPr>
          <p:cNvPr id="17" name="Group 17"/>
          <p:cNvGrpSpPr/>
          <p:nvPr/>
        </p:nvGrpSpPr>
        <p:grpSpPr>
          <a:xfrm>
            <a:off x="2361367" y="6744477"/>
            <a:ext cx="5981844" cy="2237296"/>
            <a:chOff x="0" y="0"/>
            <a:chExt cx="2047782" cy="765900"/>
          </a:xfrm>
        </p:grpSpPr>
        <p:sp>
          <p:nvSpPr>
            <p:cNvPr id="18" name="Freeform 18"/>
            <p:cNvSpPr/>
            <p:nvPr/>
          </p:nvSpPr>
          <p:spPr>
            <a:xfrm>
              <a:off x="0" y="0"/>
              <a:ext cx="2047782" cy="765900"/>
            </a:xfrm>
            <a:custGeom>
              <a:avLst/>
              <a:gdLst/>
              <a:ahLst/>
              <a:cxnLst/>
              <a:rect l="l" t="t" r="r" b="b"/>
              <a:pathLst>
                <a:path w="2047782" h="765900">
                  <a:moveTo>
                    <a:pt x="2047782" y="0"/>
                  </a:moveTo>
                  <a:lnTo>
                    <a:pt x="0" y="0"/>
                  </a:lnTo>
                  <a:lnTo>
                    <a:pt x="0" y="577940"/>
                  </a:lnTo>
                  <a:lnTo>
                    <a:pt x="157480" y="577940"/>
                  </a:lnTo>
                  <a:lnTo>
                    <a:pt x="157480" y="765900"/>
                  </a:lnTo>
                  <a:lnTo>
                    <a:pt x="463550" y="577940"/>
                  </a:lnTo>
                  <a:lnTo>
                    <a:pt x="2047782" y="577940"/>
                  </a:lnTo>
                  <a:lnTo>
                    <a:pt x="2047782" y="0"/>
                  </a:lnTo>
                  <a:close/>
                </a:path>
              </a:pathLst>
            </a:custGeom>
            <a:solidFill>
              <a:srgbClr val="CCCCCC"/>
            </a:solidFill>
          </p:spPr>
        </p:sp>
        <p:sp>
          <p:nvSpPr>
            <p:cNvPr id="19" name="TextBox 19"/>
            <p:cNvSpPr txBox="1"/>
            <p:nvPr/>
          </p:nvSpPr>
          <p:spPr>
            <a:xfrm>
              <a:off x="0" y="-19050"/>
              <a:ext cx="2047782" cy="594450"/>
            </a:xfrm>
            <a:prstGeom prst="rect">
              <a:avLst/>
            </a:prstGeom>
          </p:spPr>
          <p:txBody>
            <a:bodyPr lIns="50800" tIns="50800" rIns="50800" bIns="50800" rtlCol="0" anchor="ctr"/>
            <a:lstStyle/>
            <a:p>
              <a:pPr algn="ctr">
                <a:lnSpc>
                  <a:spcPts val="2859"/>
                </a:lnSpc>
              </a:pPr>
              <a:endParaRPr/>
            </a:p>
          </p:txBody>
        </p:sp>
      </p:grpSp>
      <p:sp>
        <p:nvSpPr>
          <p:cNvPr id="20" name="TextBox 20"/>
          <p:cNvSpPr txBox="1"/>
          <p:nvPr/>
        </p:nvSpPr>
        <p:spPr>
          <a:xfrm>
            <a:off x="3208320" y="7067638"/>
            <a:ext cx="4287937" cy="422845"/>
          </a:xfrm>
          <a:prstGeom prst="rect">
            <a:avLst/>
          </a:prstGeom>
        </p:spPr>
        <p:txBody>
          <a:bodyPr lIns="0" tIns="0" rIns="0" bIns="0" rtlCol="0" anchor="t">
            <a:spAutoFit/>
          </a:bodyPr>
          <a:lstStyle/>
          <a:p>
            <a:pPr algn="l">
              <a:lnSpc>
                <a:spcPts val="3468"/>
              </a:lnSpc>
            </a:pPr>
            <a:r>
              <a:rPr lang="en-US" sz="2477" b="1">
                <a:solidFill>
                  <a:srgbClr val="000000"/>
                </a:solidFill>
                <a:latin typeface="DM Sans Bold"/>
                <a:ea typeface="DM Sans Bold"/>
                <a:cs typeface="DM Sans Bold"/>
                <a:sym typeface="DM Sans Bold"/>
              </a:rPr>
              <a:t>The FNV-1A Hash Algorithm</a:t>
            </a:r>
          </a:p>
        </p:txBody>
      </p:sp>
      <p:grpSp>
        <p:nvGrpSpPr>
          <p:cNvPr id="21" name="Group 21"/>
          <p:cNvGrpSpPr/>
          <p:nvPr/>
        </p:nvGrpSpPr>
        <p:grpSpPr>
          <a:xfrm>
            <a:off x="9611386" y="4877967"/>
            <a:ext cx="5981844" cy="2237296"/>
            <a:chOff x="0" y="0"/>
            <a:chExt cx="2047782" cy="765900"/>
          </a:xfrm>
        </p:grpSpPr>
        <p:sp>
          <p:nvSpPr>
            <p:cNvPr id="22" name="Freeform 22"/>
            <p:cNvSpPr/>
            <p:nvPr/>
          </p:nvSpPr>
          <p:spPr>
            <a:xfrm>
              <a:off x="0" y="0"/>
              <a:ext cx="2047782" cy="765900"/>
            </a:xfrm>
            <a:custGeom>
              <a:avLst/>
              <a:gdLst/>
              <a:ahLst/>
              <a:cxnLst/>
              <a:rect l="l" t="t" r="r" b="b"/>
              <a:pathLst>
                <a:path w="2047782" h="765900">
                  <a:moveTo>
                    <a:pt x="2047782" y="0"/>
                  </a:moveTo>
                  <a:lnTo>
                    <a:pt x="0" y="0"/>
                  </a:lnTo>
                  <a:lnTo>
                    <a:pt x="0" y="577940"/>
                  </a:lnTo>
                  <a:lnTo>
                    <a:pt x="157480" y="577940"/>
                  </a:lnTo>
                  <a:lnTo>
                    <a:pt x="157480" y="765900"/>
                  </a:lnTo>
                  <a:lnTo>
                    <a:pt x="463550" y="577940"/>
                  </a:lnTo>
                  <a:lnTo>
                    <a:pt x="2047782" y="577940"/>
                  </a:lnTo>
                  <a:lnTo>
                    <a:pt x="2047782" y="0"/>
                  </a:lnTo>
                  <a:close/>
                </a:path>
              </a:pathLst>
            </a:custGeom>
            <a:solidFill>
              <a:srgbClr val="CCCCCC"/>
            </a:solidFill>
          </p:spPr>
        </p:sp>
        <p:sp>
          <p:nvSpPr>
            <p:cNvPr id="23" name="TextBox 23"/>
            <p:cNvSpPr txBox="1"/>
            <p:nvPr/>
          </p:nvSpPr>
          <p:spPr>
            <a:xfrm>
              <a:off x="0" y="-19050"/>
              <a:ext cx="2047782" cy="594450"/>
            </a:xfrm>
            <a:prstGeom prst="rect">
              <a:avLst/>
            </a:prstGeom>
          </p:spPr>
          <p:txBody>
            <a:bodyPr lIns="50800" tIns="50800" rIns="50800" bIns="50800" rtlCol="0" anchor="ctr"/>
            <a:lstStyle/>
            <a:p>
              <a:pPr algn="ctr">
                <a:lnSpc>
                  <a:spcPts val="2859"/>
                </a:lnSpc>
              </a:pPr>
              <a:endParaRPr/>
            </a:p>
          </p:txBody>
        </p:sp>
      </p:grpSp>
      <p:sp>
        <p:nvSpPr>
          <p:cNvPr id="24" name="TextBox 24"/>
          <p:cNvSpPr txBox="1"/>
          <p:nvPr/>
        </p:nvSpPr>
        <p:spPr>
          <a:xfrm>
            <a:off x="10350936" y="5267246"/>
            <a:ext cx="4502743" cy="422845"/>
          </a:xfrm>
          <a:prstGeom prst="rect">
            <a:avLst/>
          </a:prstGeom>
        </p:spPr>
        <p:txBody>
          <a:bodyPr lIns="0" tIns="0" rIns="0" bIns="0" rtlCol="0" anchor="t">
            <a:spAutoFit/>
          </a:bodyPr>
          <a:lstStyle/>
          <a:p>
            <a:pPr algn="l">
              <a:lnSpc>
                <a:spcPts val="3468"/>
              </a:lnSpc>
            </a:pPr>
            <a:r>
              <a:rPr lang="en-US" sz="2477" b="1">
                <a:solidFill>
                  <a:srgbClr val="000000"/>
                </a:solidFill>
                <a:latin typeface="DM Sans Bold"/>
                <a:ea typeface="DM Sans Bold"/>
                <a:cs typeface="DM Sans Bold"/>
                <a:sym typeface="DM Sans Bold"/>
              </a:rPr>
              <a:t>Next-Generation Healthcare</a:t>
            </a:r>
          </a:p>
        </p:txBody>
      </p:sp>
      <p:sp>
        <p:nvSpPr>
          <p:cNvPr id="25" name="TextBox 25"/>
          <p:cNvSpPr txBox="1"/>
          <p:nvPr/>
        </p:nvSpPr>
        <p:spPr>
          <a:xfrm>
            <a:off x="2853935" y="7591081"/>
            <a:ext cx="5044915" cy="315495"/>
          </a:xfrm>
          <a:prstGeom prst="rect">
            <a:avLst/>
          </a:prstGeom>
        </p:spPr>
        <p:txBody>
          <a:bodyPr lIns="0" tIns="0" rIns="0" bIns="0" rtlCol="0" anchor="t">
            <a:spAutoFit/>
          </a:bodyPr>
          <a:lstStyle/>
          <a:p>
            <a:pPr algn="l">
              <a:lnSpc>
                <a:spcPts val="2560"/>
              </a:lnSpc>
            </a:pPr>
            <a:r>
              <a:rPr lang="en-US" sz="1828" u="sng">
                <a:solidFill>
                  <a:srgbClr val="100F0D"/>
                </a:solidFill>
                <a:latin typeface="Montserrat Light"/>
                <a:ea typeface="Montserrat Light"/>
                <a:cs typeface="Montserrat Light"/>
                <a:sym typeface="Montserrat Light"/>
                <a:hlinkClick r:id="rId5" tooltip="https://datatracker.ietf.org/doc/html/draft-eastlake-fnv-28"/>
              </a:rPr>
              <a:t>Internet Engineering Task Force (IETF) Draft</a:t>
            </a:r>
          </a:p>
        </p:txBody>
      </p:sp>
      <p:sp>
        <p:nvSpPr>
          <p:cNvPr id="26" name="TextBox 26"/>
          <p:cNvSpPr txBox="1"/>
          <p:nvPr/>
        </p:nvSpPr>
        <p:spPr>
          <a:xfrm>
            <a:off x="10986465" y="5819817"/>
            <a:ext cx="5044915" cy="315495"/>
          </a:xfrm>
          <a:prstGeom prst="rect">
            <a:avLst/>
          </a:prstGeom>
        </p:spPr>
        <p:txBody>
          <a:bodyPr lIns="0" tIns="0" rIns="0" bIns="0" rtlCol="0" anchor="t">
            <a:spAutoFit/>
          </a:bodyPr>
          <a:lstStyle/>
          <a:p>
            <a:pPr algn="l">
              <a:lnSpc>
                <a:spcPts val="2560"/>
              </a:lnSpc>
            </a:pPr>
            <a:r>
              <a:rPr lang="en-US" sz="1828" u="sng">
                <a:solidFill>
                  <a:srgbClr val="100F0D"/>
                </a:solidFill>
                <a:latin typeface="Montserrat Light"/>
                <a:ea typeface="Montserrat Light"/>
                <a:cs typeface="Montserrat Light"/>
                <a:sym typeface="Montserrat Light"/>
                <a:hlinkClick r:id="rId6" tooltip="https://www.mdpi.com/2075-4418/14/11/1087"/>
              </a:rPr>
              <a:t>Diagnostics Journal, MDPI</a:t>
            </a: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580377">
            <a:off x="10096232" y="-9236132"/>
            <a:ext cx="24036383" cy="24664199"/>
          </a:xfrm>
          <a:custGeom>
            <a:avLst/>
            <a:gdLst/>
            <a:ahLst/>
            <a:cxnLst/>
            <a:rect l="l" t="t" r="r" b="b"/>
            <a:pathLst>
              <a:path w="24036383" h="24664199">
                <a:moveTo>
                  <a:pt x="0" y="0"/>
                </a:moveTo>
                <a:lnTo>
                  <a:pt x="24036382" y="0"/>
                </a:lnTo>
                <a:lnTo>
                  <a:pt x="24036382" y="24664199"/>
                </a:lnTo>
                <a:lnTo>
                  <a:pt x="0" y="24664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4265469"/>
            <a:ext cx="6768725" cy="1594138"/>
          </a:xfrm>
          <a:prstGeom prst="rect">
            <a:avLst/>
          </a:prstGeom>
        </p:spPr>
        <p:txBody>
          <a:bodyPr lIns="0" tIns="0" rIns="0" bIns="0" rtlCol="0" anchor="t">
            <a:spAutoFit/>
          </a:bodyPr>
          <a:lstStyle/>
          <a:p>
            <a:pPr marL="0" lvl="0" indent="0" algn="l">
              <a:lnSpc>
                <a:spcPts val="13015"/>
              </a:lnSpc>
              <a:spcBef>
                <a:spcPct val="0"/>
              </a:spcBef>
            </a:pPr>
            <a:r>
              <a:rPr lang="en-US" sz="9431" b="1" spc="924">
                <a:solidFill>
                  <a:srgbClr val="231F20"/>
                </a:solidFill>
                <a:latin typeface="Oswald Bold"/>
                <a:ea typeface="Oswald Bold"/>
                <a:cs typeface="Oswald Bold"/>
                <a:sym typeface="Oswald Bold"/>
              </a:rPr>
              <a:t>THANK YOU</a:t>
            </a: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262962" y="5662458"/>
            <a:ext cx="7629294" cy="7828566"/>
          </a:xfrm>
          <a:custGeom>
            <a:avLst/>
            <a:gdLst/>
            <a:ahLst/>
            <a:cxnLst/>
            <a:rect l="l" t="t" r="r" b="b"/>
            <a:pathLst>
              <a:path w="7629294" h="7828566">
                <a:moveTo>
                  <a:pt x="0" y="0"/>
                </a:moveTo>
                <a:lnTo>
                  <a:pt x="7629293" y="0"/>
                </a:lnTo>
                <a:lnTo>
                  <a:pt x="7629293" y="7828566"/>
                </a:lnTo>
                <a:lnTo>
                  <a:pt x="0" y="7828566"/>
                </a:lnTo>
                <a:lnTo>
                  <a:pt x="0" y="0"/>
                </a:lnTo>
                <a:close/>
              </a:path>
            </a:pathLst>
          </a:custGeom>
          <a:blipFill>
            <a:blip r:embed="rId2">
              <a:alphaModFix amt="31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10194" y="2720722"/>
            <a:ext cx="1400485" cy="7171964"/>
            <a:chOff x="0" y="0"/>
            <a:chExt cx="368852" cy="1888912"/>
          </a:xfrm>
        </p:grpSpPr>
        <p:sp>
          <p:nvSpPr>
            <p:cNvPr id="4" name="Freeform 4"/>
            <p:cNvSpPr/>
            <p:nvPr/>
          </p:nvSpPr>
          <p:spPr>
            <a:xfrm>
              <a:off x="0" y="0"/>
              <a:ext cx="368852" cy="1888912"/>
            </a:xfrm>
            <a:custGeom>
              <a:avLst/>
              <a:gdLst/>
              <a:ahLst/>
              <a:cxnLst/>
              <a:rect l="l" t="t" r="r" b="b"/>
              <a:pathLst>
                <a:path w="368852" h="1888912">
                  <a:moveTo>
                    <a:pt x="0" y="0"/>
                  </a:moveTo>
                  <a:lnTo>
                    <a:pt x="368852" y="0"/>
                  </a:lnTo>
                  <a:lnTo>
                    <a:pt x="368852" y="1888912"/>
                  </a:lnTo>
                  <a:lnTo>
                    <a:pt x="0" y="1888912"/>
                  </a:lnTo>
                  <a:close/>
                </a:path>
              </a:pathLst>
            </a:custGeom>
            <a:solidFill>
              <a:srgbClr val="CCCCCC"/>
            </a:solidFill>
          </p:spPr>
        </p:sp>
        <p:sp>
          <p:nvSpPr>
            <p:cNvPr id="5" name="TextBox 5"/>
            <p:cNvSpPr txBox="1"/>
            <p:nvPr/>
          </p:nvSpPr>
          <p:spPr>
            <a:xfrm>
              <a:off x="0" y="-19050"/>
              <a:ext cx="368852" cy="1907962"/>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484269"/>
            <a:ext cx="7416941" cy="1683727"/>
          </a:xfrm>
          <a:prstGeom prst="rect">
            <a:avLst/>
          </a:prstGeom>
        </p:spPr>
        <p:txBody>
          <a:bodyPr lIns="0" tIns="0" rIns="0" bIns="0" rtlCol="0" anchor="t">
            <a:spAutoFit/>
          </a:bodyPr>
          <a:lstStyle/>
          <a:p>
            <a:pPr algn="ctr">
              <a:lnSpc>
                <a:spcPts val="13774"/>
              </a:lnSpc>
            </a:pPr>
            <a:r>
              <a:rPr lang="en-US" sz="9981" b="1" spc="978">
                <a:solidFill>
                  <a:srgbClr val="231F20"/>
                </a:solidFill>
                <a:latin typeface="Oswald Bold"/>
                <a:ea typeface="Oswald Bold"/>
                <a:cs typeface="Oswald Bold"/>
                <a:sym typeface="Oswald Bold"/>
              </a:rPr>
              <a:t>CONTENT</a:t>
            </a:r>
          </a:p>
        </p:txBody>
      </p:sp>
      <p:sp>
        <p:nvSpPr>
          <p:cNvPr id="7" name="TextBox 7"/>
          <p:cNvSpPr txBox="1"/>
          <p:nvPr/>
        </p:nvSpPr>
        <p:spPr>
          <a:xfrm>
            <a:off x="1641828" y="6782678"/>
            <a:ext cx="937219" cy="552450"/>
          </a:xfrm>
          <a:prstGeom prst="rect">
            <a:avLst/>
          </a:prstGeom>
        </p:spPr>
        <p:txBody>
          <a:bodyPr lIns="0" tIns="0" rIns="0" bIns="0" rtlCol="0" anchor="t">
            <a:spAutoFit/>
          </a:bodyPr>
          <a:lstStyle/>
          <a:p>
            <a:pPr algn="ctr">
              <a:lnSpc>
                <a:spcPts val="4320"/>
              </a:lnSpc>
            </a:pPr>
            <a:r>
              <a:rPr lang="en-US" sz="3600" b="1" i="1">
                <a:solidFill>
                  <a:srgbClr val="363636"/>
                </a:solidFill>
                <a:latin typeface="Oswald Bold"/>
                <a:ea typeface="Oswald Bold"/>
                <a:cs typeface="Oswald Bold"/>
                <a:sym typeface="Oswald Bold"/>
              </a:rPr>
              <a:t>06</a:t>
            </a:r>
          </a:p>
        </p:txBody>
      </p:sp>
      <p:sp>
        <p:nvSpPr>
          <p:cNvPr id="8" name="TextBox 8"/>
          <p:cNvSpPr txBox="1"/>
          <p:nvPr/>
        </p:nvSpPr>
        <p:spPr>
          <a:xfrm>
            <a:off x="1641828" y="7594589"/>
            <a:ext cx="937219" cy="552450"/>
          </a:xfrm>
          <a:prstGeom prst="rect">
            <a:avLst/>
          </a:prstGeom>
        </p:spPr>
        <p:txBody>
          <a:bodyPr lIns="0" tIns="0" rIns="0" bIns="0" rtlCol="0" anchor="t">
            <a:spAutoFit/>
          </a:bodyPr>
          <a:lstStyle/>
          <a:p>
            <a:pPr algn="ctr">
              <a:lnSpc>
                <a:spcPts val="4320"/>
              </a:lnSpc>
            </a:pPr>
            <a:r>
              <a:rPr lang="en-US" sz="3600" b="1" i="1">
                <a:solidFill>
                  <a:srgbClr val="363636"/>
                </a:solidFill>
                <a:latin typeface="Oswald Bold"/>
                <a:ea typeface="Oswald Bold"/>
                <a:cs typeface="Oswald Bold"/>
                <a:sym typeface="Oswald Bold"/>
              </a:rPr>
              <a:t>07</a:t>
            </a:r>
          </a:p>
        </p:txBody>
      </p:sp>
      <p:sp>
        <p:nvSpPr>
          <p:cNvPr id="9" name="TextBox 9"/>
          <p:cNvSpPr txBox="1"/>
          <p:nvPr/>
        </p:nvSpPr>
        <p:spPr>
          <a:xfrm>
            <a:off x="2995249" y="2956246"/>
            <a:ext cx="5960949" cy="411861"/>
          </a:xfrm>
          <a:prstGeom prst="rect">
            <a:avLst/>
          </a:prstGeom>
        </p:spPr>
        <p:txBody>
          <a:bodyPr lIns="0" tIns="0" rIns="0" bIns="0" rtlCol="0" anchor="t">
            <a:spAutoFit/>
          </a:bodyPr>
          <a:lstStyle/>
          <a:p>
            <a:pPr algn="just">
              <a:lnSpc>
                <a:spcPts val="3311"/>
              </a:lnSpc>
            </a:pPr>
            <a:r>
              <a:rPr lang="en-US" sz="2400" spc="235">
                <a:solidFill>
                  <a:srgbClr val="231F20"/>
                </a:solidFill>
                <a:latin typeface="DM Sans"/>
                <a:ea typeface="DM Sans"/>
                <a:cs typeface="DM Sans"/>
                <a:sym typeface="DM Sans"/>
              </a:rPr>
              <a:t> INTRODUCTION TO THE PROJECT</a:t>
            </a:r>
          </a:p>
        </p:txBody>
      </p:sp>
      <p:sp>
        <p:nvSpPr>
          <p:cNvPr id="10" name="TextBox 10"/>
          <p:cNvSpPr txBox="1"/>
          <p:nvPr/>
        </p:nvSpPr>
        <p:spPr>
          <a:xfrm>
            <a:off x="1641828" y="2905002"/>
            <a:ext cx="937219" cy="552450"/>
          </a:xfrm>
          <a:prstGeom prst="rect">
            <a:avLst/>
          </a:prstGeom>
        </p:spPr>
        <p:txBody>
          <a:bodyPr lIns="0" tIns="0" rIns="0" bIns="0" rtlCol="0" anchor="t">
            <a:spAutoFit/>
          </a:bodyPr>
          <a:lstStyle/>
          <a:p>
            <a:pPr algn="ctr">
              <a:lnSpc>
                <a:spcPts val="4320"/>
              </a:lnSpc>
            </a:pPr>
            <a:r>
              <a:rPr lang="en-US" sz="3600" b="1" i="1">
                <a:solidFill>
                  <a:srgbClr val="363636"/>
                </a:solidFill>
                <a:latin typeface="Oswald Bold"/>
                <a:ea typeface="Oswald Bold"/>
                <a:cs typeface="Oswald Bold"/>
                <a:sym typeface="Oswald Bold"/>
              </a:rPr>
              <a:t>01</a:t>
            </a:r>
          </a:p>
        </p:txBody>
      </p:sp>
      <p:sp>
        <p:nvSpPr>
          <p:cNvPr id="11" name="TextBox 11"/>
          <p:cNvSpPr txBox="1"/>
          <p:nvPr/>
        </p:nvSpPr>
        <p:spPr>
          <a:xfrm>
            <a:off x="1641828" y="3660418"/>
            <a:ext cx="937219" cy="552450"/>
          </a:xfrm>
          <a:prstGeom prst="rect">
            <a:avLst/>
          </a:prstGeom>
        </p:spPr>
        <p:txBody>
          <a:bodyPr lIns="0" tIns="0" rIns="0" bIns="0" rtlCol="0" anchor="t">
            <a:spAutoFit/>
          </a:bodyPr>
          <a:lstStyle/>
          <a:p>
            <a:pPr algn="ctr">
              <a:lnSpc>
                <a:spcPts val="4320"/>
              </a:lnSpc>
            </a:pPr>
            <a:r>
              <a:rPr lang="en-US" sz="3600" b="1" i="1">
                <a:solidFill>
                  <a:srgbClr val="363636"/>
                </a:solidFill>
                <a:latin typeface="Oswald Bold"/>
                <a:ea typeface="Oswald Bold"/>
                <a:cs typeface="Oswald Bold"/>
                <a:sym typeface="Oswald Bold"/>
              </a:rPr>
              <a:t>02</a:t>
            </a:r>
          </a:p>
        </p:txBody>
      </p:sp>
      <p:sp>
        <p:nvSpPr>
          <p:cNvPr id="12" name="TextBox 12"/>
          <p:cNvSpPr txBox="1"/>
          <p:nvPr/>
        </p:nvSpPr>
        <p:spPr>
          <a:xfrm>
            <a:off x="1641828" y="4422418"/>
            <a:ext cx="937219" cy="552450"/>
          </a:xfrm>
          <a:prstGeom prst="rect">
            <a:avLst/>
          </a:prstGeom>
        </p:spPr>
        <p:txBody>
          <a:bodyPr lIns="0" tIns="0" rIns="0" bIns="0" rtlCol="0" anchor="t">
            <a:spAutoFit/>
          </a:bodyPr>
          <a:lstStyle/>
          <a:p>
            <a:pPr algn="ctr">
              <a:lnSpc>
                <a:spcPts val="4320"/>
              </a:lnSpc>
            </a:pPr>
            <a:r>
              <a:rPr lang="en-US" sz="3600" b="1" i="1">
                <a:solidFill>
                  <a:srgbClr val="363636"/>
                </a:solidFill>
                <a:latin typeface="Oswald Bold"/>
                <a:ea typeface="Oswald Bold"/>
                <a:cs typeface="Oswald Bold"/>
                <a:sym typeface="Oswald Bold"/>
              </a:rPr>
              <a:t>03</a:t>
            </a:r>
          </a:p>
        </p:txBody>
      </p:sp>
      <p:sp>
        <p:nvSpPr>
          <p:cNvPr id="13" name="TextBox 13"/>
          <p:cNvSpPr txBox="1"/>
          <p:nvPr/>
        </p:nvSpPr>
        <p:spPr>
          <a:xfrm>
            <a:off x="1641828" y="5184418"/>
            <a:ext cx="937219" cy="552450"/>
          </a:xfrm>
          <a:prstGeom prst="rect">
            <a:avLst/>
          </a:prstGeom>
        </p:spPr>
        <p:txBody>
          <a:bodyPr lIns="0" tIns="0" rIns="0" bIns="0" rtlCol="0" anchor="t">
            <a:spAutoFit/>
          </a:bodyPr>
          <a:lstStyle/>
          <a:p>
            <a:pPr algn="ctr">
              <a:lnSpc>
                <a:spcPts val="4320"/>
              </a:lnSpc>
            </a:pPr>
            <a:r>
              <a:rPr lang="en-US" sz="3600" b="1" i="1">
                <a:solidFill>
                  <a:srgbClr val="363636"/>
                </a:solidFill>
                <a:latin typeface="Oswald Bold"/>
                <a:ea typeface="Oswald Bold"/>
                <a:cs typeface="Oswald Bold"/>
                <a:sym typeface="Oswald Bold"/>
              </a:rPr>
              <a:t>04</a:t>
            </a:r>
          </a:p>
        </p:txBody>
      </p:sp>
      <p:sp>
        <p:nvSpPr>
          <p:cNvPr id="14" name="TextBox 14"/>
          <p:cNvSpPr txBox="1"/>
          <p:nvPr/>
        </p:nvSpPr>
        <p:spPr>
          <a:xfrm>
            <a:off x="1641828" y="6025716"/>
            <a:ext cx="937219" cy="552450"/>
          </a:xfrm>
          <a:prstGeom prst="rect">
            <a:avLst/>
          </a:prstGeom>
        </p:spPr>
        <p:txBody>
          <a:bodyPr lIns="0" tIns="0" rIns="0" bIns="0" rtlCol="0" anchor="t">
            <a:spAutoFit/>
          </a:bodyPr>
          <a:lstStyle/>
          <a:p>
            <a:pPr algn="ctr">
              <a:lnSpc>
                <a:spcPts val="4320"/>
              </a:lnSpc>
            </a:pPr>
            <a:r>
              <a:rPr lang="en-US" sz="3600" b="1" i="1">
                <a:solidFill>
                  <a:srgbClr val="363636"/>
                </a:solidFill>
                <a:latin typeface="Oswald Bold"/>
                <a:ea typeface="Oswald Bold"/>
                <a:cs typeface="Oswald Bold"/>
                <a:sym typeface="Oswald Bold"/>
              </a:rPr>
              <a:t>05</a:t>
            </a:r>
          </a:p>
        </p:txBody>
      </p:sp>
      <p:sp>
        <p:nvSpPr>
          <p:cNvPr id="15" name="TextBox 15"/>
          <p:cNvSpPr txBox="1"/>
          <p:nvPr/>
        </p:nvSpPr>
        <p:spPr>
          <a:xfrm>
            <a:off x="1641828" y="8382878"/>
            <a:ext cx="937219" cy="552450"/>
          </a:xfrm>
          <a:prstGeom prst="rect">
            <a:avLst/>
          </a:prstGeom>
        </p:spPr>
        <p:txBody>
          <a:bodyPr lIns="0" tIns="0" rIns="0" bIns="0" rtlCol="0" anchor="t">
            <a:spAutoFit/>
          </a:bodyPr>
          <a:lstStyle/>
          <a:p>
            <a:pPr algn="ctr">
              <a:lnSpc>
                <a:spcPts val="4320"/>
              </a:lnSpc>
            </a:pPr>
            <a:r>
              <a:rPr lang="en-US" sz="3600" b="1" i="1">
                <a:solidFill>
                  <a:srgbClr val="363636"/>
                </a:solidFill>
                <a:latin typeface="Oswald Bold"/>
                <a:ea typeface="Oswald Bold"/>
                <a:cs typeface="Oswald Bold"/>
                <a:sym typeface="Oswald Bold"/>
              </a:rPr>
              <a:t>08</a:t>
            </a:r>
          </a:p>
        </p:txBody>
      </p:sp>
      <p:sp>
        <p:nvSpPr>
          <p:cNvPr id="16" name="TextBox 16"/>
          <p:cNvSpPr txBox="1"/>
          <p:nvPr/>
        </p:nvSpPr>
        <p:spPr>
          <a:xfrm>
            <a:off x="2995249" y="4473663"/>
            <a:ext cx="5960949" cy="411861"/>
          </a:xfrm>
          <a:prstGeom prst="rect">
            <a:avLst/>
          </a:prstGeom>
        </p:spPr>
        <p:txBody>
          <a:bodyPr lIns="0" tIns="0" rIns="0" bIns="0" rtlCol="0" anchor="t">
            <a:spAutoFit/>
          </a:bodyPr>
          <a:lstStyle/>
          <a:p>
            <a:pPr algn="just">
              <a:lnSpc>
                <a:spcPts val="3311"/>
              </a:lnSpc>
            </a:pPr>
            <a:r>
              <a:rPr lang="en-US" sz="2400" spc="235">
                <a:solidFill>
                  <a:srgbClr val="231F20"/>
                </a:solidFill>
                <a:latin typeface="DM Sans"/>
                <a:ea typeface="DM Sans"/>
                <a:cs typeface="DM Sans"/>
                <a:sym typeface="DM Sans"/>
              </a:rPr>
              <a:t>OBJECTIVES OF THE PROJECT</a:t>
            </a:r>
          </a:p>
        </p:txBody>
      </p:sp>
      <p:sp>
        <p:nvSpPr>
          <p:cNvPr id="17" name="TextBox 17"/>
          <p:cNvSpPr txBox="1"/>
          <p:nvPr/>
        </p:nvSpPr>
        <p:spPr>
          <a:xfrm>
            <a:off x="2995249" y="3711663"/>
            <a:ext cx="5960949" cy="411861"/>
          </a:xfrm>
          <a:prstGeom prst="rect">
            <a:avLst/>
          </a:prstGeom>
        </p:spPr>
        <p:txBody>
          <a:bodyPr lIns="0" tIns="0" rIns="0" bIns="0" rtlCol="0" anchor="t">
            <a:spAutoFit/>
          </a:bodyPr>
          <a:lstStyle/>
          <a:p>
            <a:pPr algn="just">
              <a:lnSpc>
                <a:spcPts val="3311"/>
              </a:lnSpc>
            </a:pPr>
            <a:r>
              <a:rPr lang="en-US" sz="2400" spc="235">
                <a:solidFill>
                  <a:srgbClr val="231F20"/>
                </a:solidFill>
                <a:latin typeface="DM Sans"/>
                <a:ea typeface="DM Sans"/>
                <a:cs typeface="DM Sans"/>
                <a:sym typeface="DM Sans"/>
              </a:rPr>
              <a:t> PROBLEM STATEMENT</a:t>
            </a:r>
          </a:p>
        </p:txBody>
      </p:sp>
      <p:sp>
        <p:nvSpPr>
          <p:cNvPr id="18" name="TextBox 18"/>
          <p:cNvSpPr txBox="1"/>
          <p:nvPr/>
        </p:nvSpPr>
        <p:spPr>
          <a:xfrm>
            <a:off x="3006615" y="5282063"/>
            <a:ext cx="5960949" cy="411861"/>
          </a:xfrm>
          <a:prstGeom prst="rect">
            <a:avLst/>
          </a:prstGeom>
        </p:spPr>
        <p:txBody>
          <a:bodyPr lIns="0" tIns="0" rIns="0" bIns="0" rtlCol="0" anchor="t">
            <a:spAutoFit/>
          </a:bodyPr>
          <a:lstStyle/>
          <a:p>
            <a:pPr algn="just">
              <a:lnSpc>
                <a:spcPts val="3311"/>
              </a:lnSpc>
            </a:pPr>
            <a:r>
              <a:rPr lang="en-US" sz="2400" spc="235">
                <a:solidFill>
                  <a:srgbClr val="231F20"/>
                </a:solidFill>
                <a:latin typeface="DM Sans"/>
                <a:ea typeface="DM Sans"/>
                <a:cs typeface="DM Sans"/>
                <a:sym typeface="DM Sans"/>
              </a:rPr>
              <a:t>SCOPE OF THE PROJECT</a:t>
            </a:r>
          </a:p>
        </p:txBody>
      </p:sp>
      <p:sp>
        <p:nvSpPr>
          <p:cNvPr id="19" name="TextBox 19"/>
          <p:cNvSpPr txBox="1"/>
          <p:nvPr/>
        </p:nvSpPr>
        <p:spPr>
          <a:xfrm>
            <a:off x="3006615" y="5924285"/>
            <a:ext cx="6137385" cy="830961"/>
          </a:xfrm>
          <a:prstGeom prst="rect">
            <a:avLst/>
          </a:prstGeom>
        </p:spPr>
        <p:txBody>
          <a:bodyPr lIns="0" tIns="0" rIns="0" bIns="0" rtlCol="0" anchor="t">
            <a:spAutoFit/>
          </a:bodyPr>
          <a:lstStyle/>
          <a:p>
            <a:pPr algn="just">
              <a:lnSpc>
                <a:spcPts val="3311"/>
              </a:lnSpc>
            </a:pPr>
            <a:r>
              <a:rPr lang="en-US" sz="2400" spc="235">
                <a:solidFill>
                  <a:srgbClr val="231F20"/>
                </a:solidFill>
                <a:latin typeface="DM Sans"/>
                <a:ea typeface="DM Sans"/>
                <a:cs typeface="DM Sans"/>
                <a:sym typeface="DM Sans"/>
              </a:rPr>
              <a:t>REQUIREMENTS OF THE SYSTEM (HARDWARE, SOFTWARE)</a:t>
            </a:r>
          </a:p>
        </p:txBody>
      </p:sp>
      <p:sp>
        <p:nvSpPr>
          <p:cNvPr id="20" name="TextBox 20"/>
          <p:cNvSpPr txBox="1"/>
          <p:nvPr/>
        </p:nvSpPr>
        <p:spPr>
          <a:xfrm>
            <a:off x="2995249" y="6923267"/>
            <a:ext cx="6791566" cy="411861"/>
          </a:xfrm>
          <a:prstGeom prst="rect">
            <a:avLst/>
          </a:prstGeom>
        </p:spPr>
        <p:txBody>
          <a:bodyPr lIns="0" tIns="0" rIns="0" bIns="0" rtlCol="0" anchor="t">
            <a:spAutoFit/>
          </a:bodyPr>
          <a:lstStyle/>
          <a:p>
            <a:pPr algn="just">
              <a:lnSpc>
                <a:spcPts val="3311"/>
              </a:lnSpc>
            </a:pPr>
            <a:r>
              <a:rPr lang="en-US" sz="2400" spc="235">
                <a:solidFill>
                  <a:srgbClr val="231F20"/>
                </a:solidFill>
                <a:latin typeface="DM Sans"/>
                <a:ea typeface="DM Sans"/>
                <a:cs typeface="DM Sans"/>
                <a:sym typeface="DM Sans"/>
              </a:rPr>
              <a:t>RELATIONAL SCHEMA</a:t>
            </a:r>
          </a:p>
        </p:txBody>
      </p:sp>
      <p:sp>
        <p:nvSpPr>
          <p:cNvPr id="21" name="TextBox 21"/>
          <p:cNvSpPr txBox="1"/>
          <p:nvPr/>
        </p:nvSpPr>
        <p:spPr>
          <a:xfrm>
            <a:off x="3006615" y="9249653"/>
            <a:ext cx="6336553" cy="411861"/>
          </a:xfrm>
          <a:prstGeom prst="rect">
            <a:avLst/>
          </a:prstGeom>
        </p:spPr>
        <p:txBody>
          <a:bodyPr lIns="0" tIns="0" rIns="0" bIns="0" rtlCol="0" anchor="t">
            <a:spAutoFit/>
          </a:bodyPr>
          <a:lstStyle/>
          <a:p>
            <a:pPr algn="just">
              <a:lnSpc>
                <a:spcPts val="3311"/>
              </a:lnSpc>
            </a:pPr>
            <a:r>
              <a:rPr lang="en-US" sz="2400" spc="235">
                <a:solidFill>
                  <a:srgbClr val="231F20"/>
                </a:solidFill>
                <a:latin typeface="DM Sans"/>
                <a:ea typeface="DM Sans"/>
                <a:cs typeface="DM Sans"/>
                <a:sym typeface="DM Sans"/>
              </a:rPr>
              <a:t>DATA STRUCTURE &amp; CONCEPTS USED</a:t>
            </a:r>
          </a:p>
        </p:txBody>
      </p:sp>
      <p:sp>
        <p:nvSpPr>
          <p:cNvPr id="22" name="TextBox 22"/>
          <p:cNvSpPr txBox="1"/>
          <p:nvPr/>
        </p:nvSpPr>
        <p:spPr>
          <a:xfrm>
            <a:off x="11598717" y="2947377"/>
            <a:ext cx="5960949" cy="411861"/>
          </a:xfrm>
          <a:prstGeom prst="rect">
            <a:avLst/>
          </a:prstGeom>
        </p:spPr>
        <p:txBody>
          <a:bodyPr lIns="0" tIns="0" rIns="0" bIns="0" rtlCol="0" anchor="t">
            <a:spAutoFit/>
          </a:bodyPr>
          <a:lstStyle/>
          <a:p>
            <a:pPr algn="just">
              <a:lnSpc>
                <a:spcPts val="3311"/>
              </a:lnSpc>
            </a:pPr>
            <a:r>
              <a:rPr lang="en-US" sz="2400" spc="235">
                <a:solidFill>
                  <a:srgbClr val="231F20"/>
                </a:solidFill>
                <a:latin typeface="DM Sans"/>
                <a:ea typeface="DM Sans"/>
                <a:cs typeface="DM Sans"/>
                <a:sym typeface="DM Sans"/>
              </a:rPr>
              <a:t>ALGORITHM EXPLANATION</a:t>
            </a:r>
          </a:p>
        </p:txBody>
      </p:sp>
      <p:sp>
        <p:nvSpPr>
          <p:cNvPr id="23" name="TextBox 23"/>
          <p:cNvSpPr txBox="1"/>
          <p:nvPr/>
        </p:nvSpPr>
        <p:spPr>
          <a:xfrm>
            <a:off x="1641828" y="9182978"/>
            <a:ext cx="937219" cy="552450"/>
          </a:xfrm>
          <a:prstGeom prst="rect">
            <a:avLst/>
          </a:prstGeom>
        </p:spPr>
        <p:txBody>
          <a:bodyPr lIns="0" tIns="0" rIns="0" bIns="0" rtlCol="0" anchor="t">
            <a:spAutoFit/>
          </a:bodyPr>
          <a:lstStyle/>
          <a:p>
            <a:pPr algn="ctr">
              <a:lnSpc>
                <a:spcPts val="4320"/>
              </a:lnSpc>
            </a:pPr>
            <a:r>
              <a:rPr lang="en-US" sz="3600" b="1" i="1">
                <a:solidFill>
                  <a:srgbClr val="363636"/>
                </a:solidFill>
                <a:latin typeface="Oswald Bold"/>
                <a:ea typeface="Oswald Bold"/>
                <a:cs typeface="Oswald Bold"/>
                <a:sym typeface="Oswald Bold"/>
              </a:rPr>
              <a:t>09</a:t>
            </a:r>
          </a:p>
        </p:txBody>
      </p:sp>
      <p:sp>
        <p:nvSpPr>
          <p:cNvPr id="24" name="TextBox 24"/>
          <p:cNvSpPr txBox="1"/>
          <p:nvPr/>
        </p:nvSpPr>
        <p:spPr>
          <a:xfrm>
            <a:off x="11598717" y="3711663"/>
            <a:ext cx="5960949" cy="411861"/>
          </a:xfrm>
          <a:prstGeom prst="rect">
            <a:avLst/>
          </a:prstGeom>
        </p:spPr>
        <p:txBody>
          <a:bodyPr lIns="0" tIns="0" rIns="0" bIns="0" rtlCol="0" anchor="t">
            <a:spAutoFit/>
          </a:bodyPr>
          <a:lstStyle/>
          <a:p>
            <a:pPr algn="just">
              <a:lnSpc>
                <a:spcPts val="3311"/>
              </a:lnSpc>
            </a:pPr>
            <a:r>
              <a:rPr lang="en-US" sz="2400" spc="235">
                <a:solidFill>
                  <a:srgbClr val="231F20"/>
                </a:solidFill>
                <a:latin typeface="DM Sans"/>
                <a:ea typeface="DM Sans"/>
                <a:cs typeface="DM Sans"/>
                <a:sym typeface="DM Sans"/>
              </a:rPr>
              <a:t>TIME AND SPACE COMPLEXITY</a:t>
            </a:r>
          </a:p>
        </p:txBody>
      </p:sp>
      <p:grpSp>
        <p:nvGrpSpPr>
          <p:cNvPr id="25" name="Group 25"/>
          <p:cNvGrpSpPr/>
          <p:nvPr/>
        </p:nvGrpSpPr>
        <p:grpSpPr>
          <a:xfrm>
            <a:off x="10017256" y="2777596"/>
            <a:ext cx="1400485" cy="7171964"/>
            <a:chOff x="0" y="0"/>
            <a:chExt cx="368852" cy="1888912"/>
          </a:xfrm>
        </p:grpSpPr>
        <p:sp>
          <p:nvSpPr>
            <p:cNvPr id="26" name="Freeform 26"/>
            <p:cNvSpPr/>
            <p:nvPr/>
          </p:nvSpPr>
          <p:spPr>
            <a:xfrm>
              <a:off x="0" y="0"/>
              <a:ext cx="368852" cy="1888912"/>
            </a:xfrm>
            <a:custGeom>
              <a:avLst/>
              <a:gdLst/>
              <a:ahLst/>
              <a:cxnLst/>
              <a:rect l="l" t="t" r="r" b="b"/>
              <a:pathLst>
                <a:path w="368852" h="1888912">
                  <a:moveTo>
                    <a:pt x="0" y="0"/>
                  </a:moveTo>
                  <a:lnTo>
                    <a:pt x="368852" y="0"/>
                  </a:lnTo>
                  <a:lnTo>
                    <a:pt x="368852" y="1888912"/>
                  </a:lnTo>
                  <a:lnTo>
                    <a:pt x="0" y="1888912"/>
                  </a:lnTo>
                  <a:close/>
                </a:path>
              </a:pathLst>
            </a:custGeom>
            <a:solidFill>
              <a:srgbClr val="CCCCCC"/>
            </a:solidFill>
          </p:spPr>
        </p:sp>
        <p:sp>
          <p:nvSpPr>
            <p:cNvPr id="27" name="TextBox 27"/>
            <p:cNvSpPr txBox="1"/>
            <p:nvPr/>
          </p:nvSpPr>
          <p:spPr>
            <a:xfrm>
              <a:off x="0" y="-28575"/>
              <a:ext cx="368852" cy="1917487"/>
            </a:xfrm>
            <a:prstGeom prst="rect">
              <a:avLst/>
            </a:prstGeom>
          </p:spPr>
          <p:txBody>
            <a:bodyPr lIns="50800" tIns="50800" rIns="50800" bIns="50800" rtlCol="0" anchor="ctr"/>
            <a:lstStyle/>
            <a:p>
              <a:pPr algn="ctr">
                <a:lnSpc>
                  <a:spcPts val="2730"/>
                </a:lnSpc>
              </a:pPr>
              <a:endParaRPr/>
            </a:p>
          </p:txBody>
        </p:sp>
      </p:grpSp>
      <p:sp>
        <p:nvSpPr>
          <p:cNvPr id="28" name="TextBox 28"/>
          <p:cNvSpPr txBox="1"/>
          <p:nvPr/>
        </p:nvSpPr>
        <p:spPr>
          <a:xfrm>
            <a:off x="10248890" y="7083382"/>
            <a:ext cx="937219" cy="552450"/>
          </a:xfrm>
          <a:prstGeom prst="rect">
            <a:avLst/>
          </a:prstGeom>
        </p:spPr>
        <p:txBody>
          <a:bodyPr lIns="0" tIns="0" rIns="0" bIns="0" rtlCol="0" anchor="t">
            <a:spAutoFit/>
          </a:bodyPr>
          <a:lstStyle/>
          <a:p>
            <a:pPr algn="ctr">
              <a:lnSpc>
                <a:spcPts val="4320"/>
              </a:lnSpc>
            </a:pPr>
            <a:r>
              <a:rPr lang="en-US" sz="3600" b="1" i="1">
                <a:solidFill>
                  <a:srgbClr val="363636"/>
                </a:solidFill>
                <a:latin typeface="Oswald Bold"/>
                <a:ea typeface="Oswald Bold"/>
                <a:cs typeface="Oswald Bold"/>
                <a:sym typeface="Oswald Bold"/>
              </a:rPr>
              <a:t>16</a:t>
            </a:r>
          </a:p>
        </p:txBody>
      </p:sp>
      <p:sp>
        <p:nvSpPr>
          <p:cNvPr id="29" name="TextBox 29"/>
          <p:cNvSpPr txBox="1"/>
          <p:nvPr/>
        </p:nvSpPr>
        <p:spPr>
          <a:xfrm>
            <a:off x="10248890" y="3613005"/>
            <a:ext cx="937219" cy="552450"/>
          </a:xfrm>
          <a:prstGeom prst="rect">
            <a:avLst/>
          </a:prstGeom>
        </p:spPr>
        <p:txBody>
          <a:bodyPr lIns="0" tIns="0" rIns="0" bIns="0" rtlCol="0" anchor="t">
            <a:spAutoFit/>
          </a:bodyPr>
          <a:lstStyle/>
          <a:p>
            <a:pPr algn="ctr">
              <a:lnSpc>
                <a:spcPts val="4320"/>
              </a:lnSpc>
            </a:pPr>
            <a:r>
              <a:rPr lang="en-US" sz="3600" b="1" i="1">
                <a:solidFill>
                  <a:srgbClr val="363636"/>
                </a:solidFill>
                <a:latin typeface="Oswald Bold"/>
                <a:ea typeface="Oswald Bold"/>
                <a:cs typeface="Oswald Bold"/>
                <a:sym typeface="Oswald Bold"/>
              </a:rPr>
              <a:t>11</a:t>
            </a:r>
          </a:p>
        </p:txBody>
      </p:sp>
      <p:sp>
        <p:nvSpPr>
          <p:cNvPr id="30" name="TextBox 30"/>
          <p:cNvSpPr txBox="1"/>
          <p:nvPr/>
        </p:nvSpPr>
        <p:spPr>
          <a:xfrm>
            <a:off x="10248890" y="4252599"/>
            <a:ext cx="937219" cy="552450"/>
          </a:xfrm>
          <a:prstGeom prst="rect">
            <a:avLst/>
          </a:prstGeom>
        </p:spPr>
        <p:txBody>
          <a:bodyPr lIns="0" tIns="0" rIns="0" bIns="0" rtlCol="0" anchor="t">
            <a:spAutoFit/>
          </a:bodyPr>
          <a:lstStyle/>
          <a:p>
            <a:pPr algn="ctr">
              <a:lnSpc>
                <a:spcPts val="4320"/>
              </a:lnSpc>
            </a:pPr>
            <a:r>
              <a:rPr lang="en-US" sz="3600" b="1" i="1">
                <a:solidFill>
                  <a:srgbClr val="363636"/>
                </a:solidFill>
                <a:latin typeface="Oswald Bold"/>
                <a:ea typeface="Oswald Bold"/>
                <a:cs typeface="Oswald Bold"/>
                <a:sym typeface="Oswald Bold"/>
              </a:rPr>
              <a:t>12</a:t>
            </a:r>
          </a:p>
        </p:txBody>
      </p:sp>
      <p:sp>
        <p:nvSpPr>
          <p:cNvPr id="31" name="TextBox 31"/>
          <p:cNvSpPr txBox="1"/>
          <p:nvPr/>
        </p:nvSpPr>
        <p:spPr>
          <a:xfrm>
            <a:off x="10248890" y="4922077"/>
            <a:ext cx="937219" cy="552450"/>
          </a:xfrm>
          <a:prstGeom prst="rect">
            <a:avLst/>
          </a:prstGeom>
        </p:spPr>
        <p:txBody>
          <a:bodyPr lIns="0" tIns="0" rIns="0" bIns="0" rtlCol="0" anchor="t">
            <a:spAutoFit/>
          </a:bodyPr>
          <a:lstStyle/>
          <a:p>
            <a:pPr algn="ctr">
              <a:lnSpc>
                <a:spcPts val="4320"/>
              </a:lnSpc>
            </a:pPr>
            <a:r>
              <a:rPr lang="en-US" sz="3600" b="1" i="1">
                <a:solidFill>
                  <a:srgbClr val="363636"/>
                </a:solidFill>
                <a:latin typeface="Oswald Bold"/>
                <a:ea typeface="Oswald Bold"/>
                <a:cs typeface="Oswald Bold"/>
                <a:sym typeface="Oswald Bold"/>
              </a:rPr>
              <a:t>13</a:t>
            </a:r>
          </a:p>
        </p:txBody>
      </p:sp>
      <p:sp>
        <p:nvSpPr>
          <p:cNvPr id="32" name="TextBox 32"/>
          <p:cNvSpPr txBox="1"/>
          <p:nvPr/>
        </p:nvSpPr>
        <p:spPr>
          <a:xfrm>
            <a:off x="10248890" y="5636452"/>
            <a:ext cx="937219" cy="552450"/>
          </a:xfrm>
          <a:prstGeom prst="rect">
            <a:avLst/>
          </a:prstGeom>
        </p:spPr>
        <p:txBody>
          <a:bodyPr lIns="0" tIns="0" rIns="0" bIns="0" rtlCol="0" anchor="t">
            <a:spAutoFit/>
          </a:bodyPr>
          <a:lstStyle/>
          <a:p>
            <a:pPr algn="ctr">
              <a:lnSpc>
                <a:spcPts val="4320"/>
              </a:lnSpc>
            </a:pPr>
            <a:r>
              <a:rPr lang="en-US" sz="3600" b="1" i="1">
                <a:solidFill>
                  <a:srgbClr val="363636"/>
                </a:solidFill>
                <a:latin typeface="Oswald Bold"/>
                <a:ea typeface="Oswald Bold"/>
                <a:cs typeface="Oswald Bold"/>
                <a:sym typeface="Oswald Bold"/>
              </a:rPr>
              <a:t>14</a:t>
            </a:r>
          </a:p>
        </p:txBody>
      </p:sp>
      <p:sp>
        <p:nvSpPr>
          <p:cNvPr id="33" name="TextBox 33"/>
          <p:cNvSpPr txBox="1"/>
          <p:nvPr/>
        </p:nvSpPr>
        <p:spPr>
          <a:xfrm>
            <a:off x="10248890" y="6354053"/>
            <a:ext cx="937219" cy="552450"/>
          </a:xfrm>
          <a:prstGeom prst="rect">
            <a:avLst/>
          </a:prstGeom>
        </p:spPr>
        <p:txBody>
          <a:bodyPr lIns="0" tIns="0" rIns="0" bIns="0" rtlCol="0" anchor="t">
            <a:spAutoFit/>
          </a:bodyPr>
          <a:lstStyle/>
          <a:p>
            <a:pPr algn="ctr">
              <a:lnSpc>
                <a:spcPts val="4320"/>
              </a:lnSpc>
            </a:pPr>
            <a:r>
              <a:rPr lang="en-US" sz="3600" b="1" i="1">
                <a:solidFill>
                  <a:srgbClr val="363636"/>
                </a:solidFill>
                <a:latin typeface="Oswald Bold"/>
                <a:ea typeface="Oswald Bold"/>
                <a:cs typeface="Oswald Bold"/>
                <a:sym typeface="Oswald Bold"/>
              </a:rPr>
              <a:t>15</a:t>
            </a:r>
          </a:p>
        </p:txBody>
      </p:sp>
      <p:sp>
        <p:nvSpPr>
          <p:cNvPr id="34" name="Freeform 34"/>
          <p:cNvSpPr/>
          <p:nvPr/>
        </p:nvSpPr>
        <p:spPr>
          <a:xfrm rot="7659121">
            <a:off x="14788233" y="-3995882"/>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alphaModFix amt="31999"/>
              <a:extLst>
                <a:ext uri="{96DAC541-7B7A-43D3-8B79-37D633B846F1}">
                  <asvg:svgBlip xmlns:asvg="http://schemas.microsoft.com/office/drawing/2016/SVG/main" r:embed="rId3"/>
                </a:ext>
              </a:extLst>
            </a:blip>
            <a:stretch>
              <a:fillRect/>
            </a:stretch>
          </a:blipFill>
        </p:spPr>
      </p:sp>
      <p:sp>
        <p:nvSpPr>
          <p:cNvPr id="35" name="TextBox 35"/>
          <p:cNvSpPr txBox="1"/>
          <p:nvPr/>
        </p:nvSpPr>
        <p:spPr>
          <a:xfrm>
            <a:off x="11617767" y="5092322"/>
            <a:ext cx="5960949" cy="411861"/>
          </a:xfrm>
          <a:prstGeom prst="rect">
            <a:avLst/>
          </a:prstGeom>
        </p:spPr>
        <p:txBody>
          <a:bodyPr lIns="0" tIns="0" rIns="0" bIns="0" rtlCol="0" anchor="t">
            <a:spAutoFit/>
          </a:bodyPr>
          <a:lstStyle/>
          <a:p>
            <a:pPr algn="just">
              <a:lnSpc>
                <a:spcPts val="3311"/>
              </a:lnSpc>
            </a:pPr>
            <a:r>
              <a:rPr lang="en-US" sz="2400" spc="235">
                <a:solidFill>
                  <a:srgbClr val="231F20"/>
                </a:solidFill>
                <a:latin typeface="DM Sans"/>
                <a:ea typeface="DM Sans"/>
                <a:cs typeface="DM Sans"/>
                <a:sym typeface="DM Sans"/>
              </a:rPr>
              <a:t>CODE</a:t>
            </a:r>
          </a:p>
        </p:txBody>
      </p:sp>
      <p:sp>
        <p:nvSpPr>
          <p:cNvPr id="36" name="TextBox 36"/>
          <p:cNvSpPr txBox="1"/>
          <p:nvPr/>
        </p:nvSpPr>
        <p:spPr>
          <a:xfrm>
            <a:off x="11617767" y="5731915"/>
            <a:ext cx="5960949" cy="411861"/>
          </a:xfrm>
          <a:prstGeom prst="rect">
            <a:avLst/>
          </a:prstGeom>
        </p:spPr>
        <p:txBody>
          <a:bodyPr lIns="0" tIns="0" rIns="0" bIns="0" rtlCol="0" anchor="t">
            <a:spAutoFit/>
          </a:bodyPr>
          <a:lstStyle/>
          <a:p>
            <a:pPr algn="just">
              <a:lnSpc>
                <a:spcPts val="3311"/>
              </a:lnSpc>
            </a:pPr>
            <a:r>
              <a:rPr lang="en-US" sz="2400" spc="235">
                <a:solidFill>
                  <a:srgbClr val="231F20"/>
                </a:solidFill>
                <a:latin typeface="DM Sans"/>
                <a:ea typeface="DM Sans"/>
                <a:cs typeface="DM Sans"/>
                <a:sym typeface="DM Sans"/>
              </a:rPr>
              <a:t>CHALLENGES AND SOLUTIONS</a:t>
            </a:r>
          </a:p>
        </p:txBody>
      </p:sp>
      <p:sp>
        <p:nvSpPr>
          <p:cNvPr id="37" name="TextBox 37"/>
          <p:cNvSpPr txBox="1"/>
          <p:nvPr/>
        </p:nvSpPr>
        <p:spPr>
          <a:xfrm>
            <a:off x="11617767" y="6401394"/>
            <a:ext cx="5960949" cy="411861"/>
          </a:xfrm>
          <a:prstGeom prst="rect">
            <a:avLst/>
          </a:prstGeom>
        </p:spPr>
        <p:txBody>
          <a:bodyPr lIns="0" tIns="0" rIns="0" bIns="0" rtlCol="0" anchor="t">
            <a:spAutoFit/>
          </a:bodyPr>
          <a:lstStyle/>
          <a:p>
            <a:pPr algn="just">
              <a:lnSpc>
                <a:spcPts val="3311"/>
              </a:lnSpc>
            </a:pPr>
            <a:r>
              <a:rPr lang="en-US" sz="2400" spc="235">
                <a:solidFill>
                  <a:srgbClr val="231F20"/>
                </a:solidFill>
                <a:latin typeface="DM Sans"/>
                <a:ea typeface="DM Sans"/>
                <a:cs typeface="DM Sans"/>
                <a:sym typeface="DM Sans"/>
              </a:rPr>
              <a:t>FUTURE SCOPE</a:t>
            </a:r>
          </a:p>
        </p:txBody>
      </p:sp>
      <p:sp>
        <p:nvSpPr>
          <p:cNvPr id="38" name="TextBox 38"/>
          <p:cNvSpPr txBox="1"/>
          <p:nvPr/>
        </p:nvSpPr>
        <p:spPr>
          <a:xfrm>
            <a:off x="11617767" y="7170239"/>
            <a:ext cx="5960949" cy="411861"/>
          </a:xfrm>
          <a:prstGeom prst="rect">
            <a:avLst/>
          </a:prstGeom>
        </p:spPr>
        <p:txBody>
          <a:bodyPr lIns="0" tIns="0" rIns="0" bIns="0" rtlCol="0" anchor="t">
            <a:spAutoFit/>
          </a:bodyPr>
          <a:lstStyle/>
          <a:p>
            <a:pPr algn="just">
              <a:lnSpc>
                <a:spcPts val="3311"/>
              </a:lnSpc>
            </a:pPr>
            <a:r>
              <a:rPr lang="en-US" sz="2400" spc="235">
                <a:solidFill>
                  <a:srgbClr val="231F20"/>
                </a:solidFill>
                <a:latin typeface="DM Sans"/>
                <a:ea typeface="DM Sans"/>
                <a:cs typeface="DM Sans"/>
                <a:sym typeface="DM Sans"/>
              </a:rPr>
              <a:t>OUTPUT SCREENSHOTS</a:t>
            </a:r>
          </a:p>
        </p:txBody>
      </p:sp>
      <p:sp>
        <p:nvSpPr>
          <p:cNvPr id="39" name="TextBox 39"/>
          <p:cNvSpPr txBox="1"/>
          <p:nvPr/>
        </p:nvSpPr>
        <p:spPr>
          <a:xfrm>
            <a:off x="11617767" y="7866469"/>
            <a:ext cx="5960949" cy="411861"/>
          </a:xfrm>
          <a:prstGeom prst="rect">
            <a:avLst/>
          </a:prstGeom>
        </p:spPr>
        <p:txBody>
          <a:bodyPr lIns="0" tIns="0" rIns="0" bIns="0" rtlCol="0" anchor="t">
            <a:spAutoFit/>
          </a:bodyPr>
          <a:lstStyle/>
          <a:p>
            <a:pPr algn="just">
              <a:lnSpc>
                <a:spcPts val="3311"/>
              </a:lnSpc>
            </a:pPr>
            <a:r>
              <a:rPr lang="en-US" sz="2400" spc="235">
                <a:solidFill>
                  <a:srgbClr val="231F20"/>
                </a:solidFill>
                <a:latin typeface="DM Sans"/>
                <a:ea typeface="DM Sans"/>
                <a:cs typeface="DM Sans"/>
                <a:sym typeface="DM Sans"/>
              </a:rPr>
              <a:t>CONCLUSION</a:t>
            </a:r>
          </a:p>
        </p:txBody>
      </p:sp>
      <p:sp>
        <p:nvSpPr>
          <p:cNvPr id="40" name="TextBox 40"/>
          <p:cNvSpPr txBox="1"/>
          <p:nvPr/>
        </p:nvSpPr>
        <p:spPr>
          <a:xfrm>
            <a:off x="11617767" y="8562699"/>
            <a:ext cx="5960949" cy="411861"/>
          </a:xfrm>
          <a:prstGeom prst="rect">
            <a:avLst/>
          </a:prstGeom>
        </p:spPr>
        <p:txBody>
          <a:bodyPr lIns="0" tIns="0" rIns="0" bIns="0" rtlCol="0" anchor="t">
            <a:spAutoFit/>
          </a:bodyPr>
          <a:lstStyle/>
          <a:p>
            <a:pPr algn="just">
              <a:lnSpc>
                <a:spcPts val="3311"/>
              </a:lnSpc>
            </a:pPr>
            <a:r>
              <a:rPr lang="en-US" sz="2400" spc="235">
                <a:solidFill>
                  <a:srgbClr val="231F20"/>
                </a:solidFill>
                <a:latin typeface="DM Sans"/>
                <a:ea typeface="DM Sans"/>
                <a:cs typeface="DM Sans"/>
                <a:sym typeface="DM Sans"/>
              </a:rPr>
              <a:t> REFERENCES (IN IEEE FORMAT)</a:t>
            </a:r>
          </a:p>
        </p:txBody>
      </p:sp>
      <p:sp>
        <p:nvSpPr>
          <p:cNvPr id="41" name="TextBox 41"/>
          <p:cNvSpPr txBox="1"/>
          <p:nvPr/>
        </p:nvSpPr>
        <p:spPr>
          <a:xfrm>
            <a:off x="10248890" y="2904236"/>
            <a:ext cx="937219" cy="552450"/>
          </a:xfrm>
          <a:prstGeom prst="rect">
            <a:avLst/>
          </a:prstGeom>
        </p:spPr>
        <p:txBody>
          <a:bodyPr lIns="0" tIns="0" rIns="0" bIns="0" rtlCol="0" anchor="t">
            <a:spAutoFit/>
          </a:bodyPr>
          <a:lstStyle/>
          <a:p>
            <a:pPr algn="ctr">
              <a:lnSpc>
                <a:spcPts val="4320"/>
              </a:lnSpc>
            </a:pPr>
            <a:r>
              <a:rPr lang="en-US" sz="3600" b="1" i="1">
                <a:solidFill>
                  <a:srgbClr val="363636"/>
                </a:solidFill>
                <a:latin typeface="Oswald Bold"/>
                <a:ea typeface="Oswald Bold"/>
                <a:cs typeface="Oswald Bold"/>
                <a:sym typeface="Oswald Bold"/>
              </a:rPr>
              <a:t>10</a:t>
            </a:r>
          </a:p>
        </p:txBody>
      </p:sp>
      <p:sp>
        <p:nvSpPr>
          <p:cNvPr id="42" name="TextBox 42"/>
          <p:cNvSpPr txBox="1"/>
          <p:nvPr/>
        </p:nvSpPr>
        <p:spPr>
          <a:xfrm>
            <a:off x="11617767" y="4384318"/>
            <a:ext cx="5960949" cy="411861"/>
          </a:xfrm>
          <a:prstGeom prst="rect">
            <a:avLst/>
          </a:prstGeom>
        </p:spPr>
        <p:txBody>
          <a:bodyPr lIns="0" tIns="0" rIns="0" bIns="0" rtlCol="0" anchor="t">
            <a:spAutoFit/>
          </a:bodyPr>
          <a:lstStyle/>
          <a:p>
            <a:pPr algn="just">
              <a:lnSpc>
                <a:spcPts val="3311"/>
              </a:lnSpc>
            </a:pPr>
            <a:r>
              <a:rPr lang="en-US" sz="2400" spc="235">
                <a:solidFill>
                  <a:srgbClr val="231F20"/>
                </a:solidFill>
                <a:latin typeface="DM Sans"/>
                <a:ea typeface="DM Sans"/>
                <a:cs typeface="DM Sans"/>
                <a:sym typeface="DM Sans"/>
              </a:rPr>
              <a:t>FRONT END</a:t>
            </a:r>
          </a:p>
        </p:txBody>
      </p:sp>
      <p:sp>
        <p:nvSpPr>
          <p:cNvPr id="43" name="TextBox 43"/>
          <p:cNvSpPr txBox="1"/>
          <p:nvPr/>
        </p:nvSpPr>
        <p:spPr>
          <a:xfrm>
            <a:off x="10248890" y="7816807"/>
            <a:ext cx="937219" cy="552450"/>
          </a:xfrm>
          <a:prstGeom prst="rect">
            <a:avLst/>
          </a:prstGeom>
        </p:spPr>
        <p:txBody>
          <a:bodyPr lIns="0" tIns="0" rIns="0" bIns="0" rtlCol="0" anchor="t">
            <a:spAutoFit/>
          </a:bodyPr>
          <a:lstStyle/>
          <a:p>
            <a:pPr algn="ctr">
              <a:lnSpc>
                <a:spcPts val="4320"/>
              </a:lnSpc>
            </a:pPr>
            <a:r>
              <a:rPr lang="en-US" sz="3600" b="1" i="1">
                <a:solidFill>
                  <a:srgbClr val="363636"/>
                </a:solidFill>
                <a:latin typeface="Oswald Bold"/>
                <a:ea typeface="Oswald Bold"/>
                <a:cs typeface="Oswald Bold"/>
                <a:sym typeface="Oswald Bold"/>
              </a:rPr>
              <a:t>17</a:t>
            </a:r>
          </a:p>
        </p:txBody>
      </p:sp>
      <p:sp>
        <p:nvSpPr>
          <p:cNvPr id="44" name="TextBox 44"/>
          <p:cNvSpPr txBox="1"/>
          <p:nvPr/>
        </p:nvSpPr>
        <p:spPr>
          <a:xfrm>
            <a:off x="10248890" y="8531182"/>
            <a:ext cx="937219" cy="552450"/>
          </a:xfrm>
          <a:prstGeom prst="rect">
            <a:avLst/>
          </a:prstGeom>
        </p:spPr>
        <p:txBody>
          <a:bodyPr lIns="0" tIns="0" rIns="0" bIns="0" rtlCol="0" anchor="t">
            <a:spAutoFit/>
          </a:bodyPr>
          <a:lstStyle/>
          <a:p>
            <a:pPr algn="ctr">
              <a:lnSpc>
                <a:spcPts val="4320"/>
              </a:lnSpc>
            </a:pPr>
            <a:r>
              <a:rPr lang="en-US" sz="3600" b="1" i="1">
                <a:solidFill>
                  <a:srgbClr val="363636"/>
                </a:solidFill>
                <a:latin typeface="Oswald Bold"/>
                <a:ea typeface="Oswald Bold"/>
                <a:cs typeface="Oswald Bold"/>
                <a:sym typeface="Oswald Bold"/>
              </a:rPr>
              <a:t>18</a:t>
            </a:r>
          </a:p>
        </p:txBody>
      </p:sp>
      <p:sp>
        <p:nvSpPr>
          <p:cNvPr id="45" name="TextBox 45"/>
          <p:cNvSpPr txBox="1"/>
          <p:nvPr/>
        </p:nvSpPr>
        <p:spPr>
          <a:xfrm>
            <a:off x="2995249" y="7735178"/>
            <a:ext cx="6791566" cy="411861"/>
          </a:xfrm>
          <a:prstGeom prst="rect">
            <a:avLst/>
          </a:prstGeom>
        </p:spPr>
        <p:txBody>
          <a:bodyPr lIns="0" tIns="0" rIns="0" bIns="0" rtlCol="0" anchor="t">
            <a:spAutoFit/>
          </a:bodyPr>
          <a:lstStyle/>
          <a:p>
            <a:pPr algn="just">
              <a:lnSpc>
                <a:spcPts val="3311"/>
              </a:lnSpc>
            </a:pPr>
            <a:r>
              <a:rPr lang="en-US" sz="2400" spc="235">
                <a:solidFill>
                  <a:srgbClr val="231F20"/>
                </a:solidFill>
                <a:latin typeface="DM Sans"/>
                <a:ea typeface="DM Sans"/>
                <a:cs typeface="DM Sans"/>
                <a:sym typeface="DM Sans"/>
              </a:rPr>
              <a:t>UML DIAGRAM</a:t>
            </a:r>
          </a:p>
        </p:txBody>
      </p:sp>
      <p:sp>
        <p:nvSpPr>
          <p:cNvPr id="46" name="TextBox 46"/>
          <p:cNvSpPr txBox="1"/>
          <p:nvPr/>
        </p:nvSpPr>
        <p:spPr>
          <a:xfrm>
            <a:off x="2995249" y="8493082"/>
            <a:ext cx="6791566" cy="411861"/>
          </a:xfrm>
          <a:prstGeom prst="rect">
            <a:avLst/>
          </a:prstGeom>
        </p:spPr>
        <p:txBody>
          <a:bodyPr lIns="0" tIns="0" rIns="0" bIns="0" rtlCol="0" anchor="t">
            <a:spAutoFit/>
          </a:bodyPr>
          <a:lstStyle/>
          <a:p>
            <a:pPr algn="just">
              <a:lnSpc>
                <a:spcPts val="3311"/>
              </a:lnSpc>
            </a:pPr>
            <a:r>
              <a:rPr lang="en-US" sz="2400" spc="235">
                <a:solidFill>
                  <a:srgbClr val="231F20"/>
                </a:solidFill>
                <a:latin typeface="DM Sans"/>
                <a:ea typeface="DM Sans"/>
                <a:cs typeface="DM Sans"/>
                <a:sym typeface="DM Sans"/>
              </a:rPr>
              <a:t>GANTT CHART</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503597" y="3442596"/>
            <a:ext cx="3903089" cy="2299002"/>
          </a:xfrm>
          <a:custGeom>
            <a:avLst/>
            <a:gdLst/>
            <a:ahLst/>
            <a:cxnLst/>
            <a:rect l="l" t="t" r="r" b="b"/>
            <a:pathLst>
              <a:path w="3903089" h="2299002">
                <a:moveTo>
                  <a:pt x="0" y="0"/>
                </a:moveTo>
                <a:lnTo>
                  <a:pt x="3903089" y="0"/>
                </a:lnTo>
                <a:lnTo>
                  <a:pt x="3903089" y="2299002"/>
                </a:lnTo>
                <a:lnTo>
                  <a:pt x="0" y="2299002"/>
                </a:lnTo>
                <a:lnTo>
                  <a:pt x="0" y="0"/>
                </a:lnTo>
                <a:close/>
              </a:path>
            </a:pathLst>
          </a:custGeom>
          <a:blipFill>
            <a:blip r:embed="rId5"/>
            <a:stretch>
              <a:fillRect t="-38530" b="-31242"/>
            </a:stretch>
          </a:blipFill>
        </p:spPr>
      </p:sp>
      <p:grpSp>
        <p:nvGrpSpPr>
          <p:cNvPr id="9" name="Group 9"/>
          <p:cNvGrpSpPr/>
          <p:nvPr/>
        </p:nvGrpSpPr>
        <p:grpSpPr>
          <a:xfrm>
            <a:off x="5001076" y="3275039"/>
            <a:ext cx="12085562" cy="2466559"/>
            <a:chOff x="0" y="0"/>
            <a:chExt cx="16114083" cy="3288745"/>
          </a:xfrm>
        </p:grpSpPr>
        <p:grpSp>
          <p:nvGrpSpPr>
            <p:cNvPr id="10" name="Group 10"/>
            <p:cNvGrpSpPr/>
            <p:nvPr/>
          </p:nvGrpSpPr>
          <p:grpSpPr>
            <a:xfrm>
              <a:off x="0" y="0"/>
              <a:ext cx="16114083" cy="3288745"/>
              <a:chOff x="0" y="0"/>
              <a:chExt cx="2333919" cy="476333"/>
            </a:xfrm>
          </p:grpSpPr>
          <p:sp>
            <p:nvSpPr>
              <p:cNvPr id="11" name="Freeform 11"/>
              <p:cNvSpPr/>
              <p:nvPr/>
            </p:nvSpPr>
            <p:spPr>
              <a:xfrm>
                <a:off x="0" y="0"/>
                <a:ext cx="2333919" cy="476333"/>
              </a:xfrm>
              <a:custGeom>
                <a:avLst/>
                <a:gdLst/>
                <a:ahLst/>
                <a:cxnLst/>
                <a:rect l="l" t="t" r="r" b="b"/>
                <a:pathLst>
                  <a:path w="2333919" h="476333">
                    <a:moveTo>
                      <a:pt x="0" y="0"/>
                    </a:moveTo>
                    <a:lnTo>
                      <a:pt x="2333919" y="0"/>
                    </a:lnTo>
                    <a:lnTo>
                      <a:pt x="2333919" y="476333"/>
                    </a:lnTo>
                    <a:lnTo>
                      <a:pt x="0" y="476333"/>
                    </a:lnTo>
                    <a:close/>
                  </a:path>
                </a:pathLst>
              </a:custGeom>
              <a:solidFill>
                <a:srgbClr val="000000">
                  <a:alpha val="0"/>
                </a:srgbClr>
              </a:solidFill>
              <a:ln w="38100" cap="sq">
                <a:solidFill>
                  <a:srgbClr val="000000"/>
                </a:solidFill>
                <a:prstDash val="solid"/>
                <a:miter/>
              </a:ln>
            </p:spPr>
          </p:sp>
          <p:sp>
            <p:nvSpPr>
              <p:cNvPr id="12" name="TextBox 12"/>
              <p:cNvSpPr txBox="1"/>
              <p:nvPr/>
            </p:nvSpPr>
            <p:spPr>
              <a:xfrm>
                <a:off x="0" y="-19050"/>
                <a:ext cx="2333919" cy="495383"/>
              </a:xfrm>
              <a:prstGeom prst="rect">
                <a:avLst/>
              </a:prstGeom>
            </p:spPr>
            <p:txBody>
              <a:bodyPr lIns="50800" tIns="50800" rIns="50800" bIns="50800" rtlCol="0" anchor="ctr"/>
              <a:lstStyle/>
              <a:p>
                <a:pPr algn="ctr">
                  <a:lnSpc>
                    <a:spcPts val="2859"/>
                  </a:lnSpc>
                </a:pPr>
                <a:endParaRPr/>
              </a:p>
            </p:txBody>
          </p:sp>
        </p:grpSp>
        <p:sp>
          <p:nvSpPr>
            <p:cNvPr id="13" name="TextBox 13"/>
            <p:cNvSpPr txBox="1"/>
            <p:nvPr/>
          </p:nvSpPr>
          <p:spPr>
            <a:xfrm>
              <a:off x="258644" y="272395"/>
              <a:ext cx="15540612" cy="2696017"/>
            </a:xfrm>
            <a:prstGeom prst="rect">
              <a:avLst/>
            </a:prstGeom>
          </p:spPr>
          <p:txBody>
            <a:bodyPr lIns="0" tIns="0" rIns="0" bIns="0" rtlCol="0" anchor="t">
              <a:spAutoFit/>
            </a:bodyPr>
            <a:lstStyle/>
            <a:p>
              <a:pPr algn="l">
                <a:lnSpc>
                  <a:spcPts val="3286"/>
                </a:lnSpc>
              </a:pPr>
              <a:r>
                <a:rPr lang="en-US" sz="2381" spc="233">
                  <a:solidFill>
                    <a:srgbClr val="231F20"/>
                  </a:solidFill>
                  <a:latin typeface="DM Sans"/>
                  <a:ea typeface="DM Sans"/>
                  <a:cs typeface="DM Sans"/>
                  <a:sym typeface="DM Sans"/>
                </a:rPr>
                <a:t>MediDiagnose is an innovative medical application designed to streamline the patient diagnosis process. The platform allows healthcare providers to efficiently manage patient interactions, from registration and login to diagnosing symptoms and generating medical reports.</a:t>
              </a:r>
            </a:p>
          </p:txBody>
        </p:sp>
      </p:grpSp>
      <p:grpSp>
        <p:nvGrpSpPr>
          <p:cNvPr id="14" name="Group 14"/>
          <p:cNvGrpSpPr/>
          <p:nvPr/>
        </p:nvGrpSpPr>
        <p:grpSpPr>
          <a:xfrm>
            <a:off x="503597" y="7036335"/>
            <a:ext cx="8442421" cy="2808103"/>
            <a:chOff x="0" y="0"/>
            <a:chExt cx="11256561" cy="3744138"/>
          </a:xfrm>
        </p:grpSpPr>
        <p:grpSp>
          <p:nvGrpSpPr>
            <p:cNvPr id="15" name="Group 15"/>
            <p:cNvGrpSpPr/>
            <p:nvPr/>
          </p:nvGrpSpPr>
          <p:grpSpPr>
            <a:xfrm>
              <a:off x="0" y="0"/>
              <a:ext cx="11256561" cy="3744138"/>
              <a:chOff x="0" y="0"/>
              <a:chExt cx="1630369" cy="542290"/>
            </a:xfrm>
          </p:grpSpPr>
          <p:sp>
            <p:nvSpPr>
              <p:cNvPr id="16" name="Freeform 16"/>
              <p:cNvSpPr/>
              <p:nvPr/>
            </p:nvSpPr>
            <p:spPr>
              <a:xfrm>
                <a:off x="0" y="0"/>
                <a:ext cx="1630369" cy="542290"/>
              </a:xfrm>
              <a:custGeom>
                <a:avLst/>
                <a:gdLst/>
                <a:ahLst/>
                <a:cxnLst/>
                <a:rect l="l" t="t" r="r" b="b"/>
                <a:pathLst>
                  <a:path w="1630369" h="542290">
                    <a:moveTo>
                      <a:pt x="0" y="0"/>
                    </a:moveTo>
                    <a:lnTo>
                      <a:pt x="1630369" y="0"/>
                    </a:lnTo>
                    <a:lnTo>
                      <a:pt x="1630369" y="542290"/>
                    </a:lnTo>
                    <a:lnTo>
                      <a:pt x="0" y="542290"/>
                    </a:lnTo>
                    <a:close/>
                  </a:path>
                </a:pathLst>
              </a:custGeom>
              <a:solidFill>
                <a:srgbClr val="000000">
                  <a:alpha val="0"/>
                </a:srgbClr>
              </a:solidFill>
              <a:ln w="38100" cap="sq">
                <a:solidFill>
                  <a:srgbClr val="000000"/>
                </a:solidFill>
                <a:prstDash val="solid"/>
                <a:miter/>
              </a:ln>
            </p:spPr>
          </p:sp>
          <p:sp>
            <p:nvSpPr>
              <p:cNvPr id="17" name="TextBox 17"/>
              <p:cNvSpPr txBox="1"/>
              <p:nvPr/>
            </p:nvSpPr>
            <p:spPr>
              <a:xfrm>
                <a:off x="0" y="-19050"/>
                <a:ext cx="1630369" cy="561340"/>
              </a:xfrm>
              <a:prstGeom prst="rect">
                <a:avLst/>
              </a:prstGeom>
            </p:spPr>
            <p:txBody>
              <a:bodyPr lIns="50800" tIns="50800" rIns="50800" bIns="50800" rtlCol="0" anchor="ctr"/>
              <a:lstStyle/>
              <a:p>
                <a:pPr algn="ctr">
                  <a:lnSpc>
                    <a:spcPts val="2859"/>
                  </a:lnSpc>
                </a:pPr>
                <a:endParaRPr/>
              </a:p>
            </p:txBody>
          </p:sp>
        </p:grpSp>
        <p:sp>
          <p:nvSpPr>
            <p:cNvPr id="18" name="TextBox 18"/>
            <p:cNvSpPr txBox="1"/>
            <p:nvPr/>
          </p:nvSpPr>
          <p:spPr>
            <a:xfrm>
              <a:off x="325196" y="418173"/>
              <a:ext cx="10606168" cy="2869692"/>
            </a:xfrm>
            <a:prstGeom prst="rect">
              <a:avLst/>
            </a:prstGeom>
          </p:spPr>
          <p:txBody>
            <a:bodyPr lIns="0" tIns="0" rIns="0" bIns="0" rtlCol="0" anchor="t">
              <a:spAutoFit/>
            </a:bodyPr>
            <a:lstStyle/>
            <a:p>
              <a:pPr marL="453390" lvl="1" indent="-226695" algn="l">
                <a:lnSpc>
                  <a:spcPts val="2897"/>
                </a:lnSpc>
                <a:buFont typeface="Arial"/>
                <a:buChar char="•"/>
              </a:pPr>
              <a:r>
                <a:rPr lang="en-US" sz="2100" spc="205">
                  <a:solidFill>
                    <a:srgbClr val="231F20"/>
                  </a:solidFill>
                  <a:latin typeface="DM Sans"/>
                  <a:ea typeface="DM Sans"/>
                  <a:cs typeface="DM Sans"/>
                  <a:sym typeface="DM Sans"/>
                </a:rPr>
                <a:t>User Registration and Login: Secure account creation and login for patients.</a:t>
              </a:r>
            </a:p>
            <a:p>
              <a:pPr marL="453390" lvl="1" indent="-226695" algn="l">
                <a:lnSpc>
                  <a:spcPts val="2897"/>
                </a:lnSpc>
                <a:buFont typeface="Arial"/>
                <a:buChar char="•"/>
              </a:pPr>
              <a:r>
                <a:rPr lang="en-US" sz="2100" spc="205">
                  <a:solidFill>
                    <a:srgbClr val="231F20"/>
                  </a:solidFill>
                  <a:latin typeface="DM Sans"/>
                  <a:ea typeface="DM Sans"/>
                  <a:cs typeface="DM Sans"/>
                  <a:sym typeface="DM Sans"/>
                </a:rPr>
                <a:t>Symptom Tracking: Healthcare professionals can record and view patient symptoms for accurate diagnosis.</a:t>
              </a:r>
            </a:p>
            <a:p>
              <a:pPr algn="l">
                <a:lnSpc>
                  <a:spcPts val="2897"/>
                </a:lnSpc>
              </a:pPr>
              <a:endParaRPr lang="en-US" sz="2100" spc="205">
                <a:solidFill>
                  <a:srgbClr val="231F20"/>
                </a:solidFill>
                <a:latin typeface="DM Sans"/>
                <a:ea typeface="DM Sans"/>
                <a:cs typeface="DM Sans"/>
                <a:sym typeface="DM Sans"/>
              </a:endParaRPr>
            </a:p>
          </p:txBody>
        </p:sp>
      </p:grpSp>
      <p:grpSp>
        <p:nvGrpSpPr>
          <p:cNvPr id="19" name="Group 19"/>
          <p:cNvGrpSpPr/>
          <p:nvPr/>
        </p:nvGrpSpPr>
        <p:grpSpPr>
          <a:xfrm>
            <a:off x="9144000" y="7036335"/>
            <a:ext cx="8442421" cy="3189799"/>
            <a:chOff x="0" y="0"/>
            <a:chExt cx="11256561" cy="4253065"/>
          </a:xfrm>
        </p:grpSpPr>
        <p:grpSp>
          <p:nvGrpSpPr>
            <p:cNvPr id="20" name="Group 20"/>
            <p:cNvGrpSpPr/>
            <p:nvPr/>
          </p:nvGrpSpPr>
          <p:grpSpPr>
            <a:xfrm>
              <a:off x="0" y="0"/>
              <a:ext cx="11256561" cy="3744138"/>
              <a:chOff x="0" y="0"/>
              <a:chExt cx="1630369" cy="542290"/>
            </a:xfrm>
          </p:grpSpPr>
          <p:sp>
            <p:nvSpPr>
              <p:cNvPr id="21" name="Freeform 21"/>
              <p:cNvSpPr/>
              <p:nvPr/>
            </p:nvSpPr>
            <p:spPr>
              <a:xfrm>
                <a:off x="0" y="0"/>
                <a:ext cx="1630369" cy="542290"/>
              </a:xfrm>
              <a:custGeom>
                <a:avLst/>
                <a:gdLst/>
                <a:ahLst/>
                <a:cxnLst/>
                <a:rect l="l" t="t" r="r" b="b"/>
                <a:pathLst>
                  <a:path w="1630369" h="542290">
                    <a:moveTo>
                      <a:pt x="0" y="0"/>
                    </a:moveTo>
                    <a:lnTo>
                      <a:pt x="1630369" y="0"/>
                    </a:lnTo>
                    <a:lnTo>
                      <a:pt x="1630369" y="542290"/>
                    </a:lnTo>
                    <a:lnTo>
                      <a:pt x="0" y="542290"/>
                    </a:lnTo>
                    <a:close/>
                  </a:path>
                </a:pathLst>
              </a:custGeom>
              <a:solidFill>
                <a:srgbClr val="000000">
                  <a:alpha val="0"/>
                </a:srgbClr>
              </a:solidFill>
              <a:ln w="38100" cap="sq">
                <a:solidFill>
                  <a:srgbClr val="000000"/>
                </a:solidFill>
                <a:prstDash val="solid"/>
                <a:miter/>
              </a:ln>
            </p:spPr>
          </p:sp>
          <p:sp>
            <p:nvSpPr>
              <p:cNvPr id="22" name="TextBox 22"/>
              <p:cNvSpPr txBox="1"/>
              <p:nvPr/>
            </p:nvSpPr>
            <p:spPr>
              <a:xfrm>
                <a:off x="0" y="-19050"/>
                <a:ext cx="1630369" cy="561340"/>
              </a:xfrm>
              <a:prstGeom prst="rect">
                <a:avLst/>
              </a:prstGeom>
            </p:spPr>
            <p:txBody>
              <a:bodyPr lIns="50800" tIns="50800" rIns="50800" bIns="50800" rtlCol="0" anchor="ctr"/>
              <a:lstStyle/>
              <a:p>
                <a:pPr algn="ctr">
                  <a:lnSpc>
                    <a:spcPts val="2859"/>
                  </a:lnSpc>
                </a:pPr>
                <a:endParaRPr/>
              </a:p>
            </p:txBody>
          </p:sp>
        </p:grpSp>
        <p:sp>
          <p:nvSpPr>
            <p:cNvPr id="23" name="TextBox 23"/>
            <p:cNvSpPr txBox="1"/>
            <p:nvPr/>
          </p:nvSpPr>
          <p:spPr>
            <a:xfrm>
              <a:off x="325196" y="418173"/>
              <a:ext cx="10606168" cy="3834892"/>
            </a:xfrm>
            <a:prstGeom prst="rect">
              <a:avLst/>
            </a:prstGeom>
          </p:spPr>
          <p:txBody>
            <a:bodyPr lIns="0" tIns="0" rIns="0" bIns="0" rtlCol="0" anchor="t">
              <a:spAutoFit/>
            </a:bodyPr>
            <a:lstStyle/>
            <a:p>
              <a:pPr marL="453390" lvl="1" indent="-226695" algn="l">
                <a:lnSpc>
                  <a:spcPts val="2897"/>
                </a:lnSpc>
                <a:buFont typeface="Arial"/>
                <a:buChar char="•"/>
              </a:pPr>
              <a:r>
                <a:rPr lang="en-US" sz="2100" spc="205">
                  <a:solidFill>
                    <a:srgbClr val="231F20"/>
                  </a:solidFill>
                  <a:latin typeface="DM Sans"/>
                  <a:ea typeface="DM Sans"/>
                  <a:cs typeface="DM Sans"/>
                  <a:sym typeface="DM Sans"/>
                </a:rPr>
                <a:t>Report Generation: Automatic generation of detailed medical reports based on symptoms and diagnosis.</a:t>
              </a:r>
            </a:p>
            <a:p>
              <a:pPr marL="453390" lvl="1" indent="-226695" algn="l">
                <a:lnSpc>
                  <a:spcPts val="2897"/>
                </a:lnSpc>
                <a:buFont typeface="Arial"/>
                <a:buChar char="•"/>
              </a:pPr>
              <a:r>
                <a:rPr lang="en-US" sz="2100" spc="205">
                  <a:solidFill>
                    <a:srgbClr val="231F20"/>
                  </a:solidFill>
                  <a:latin typeface="DM Sans"/>
                  <a:ea typeface="DM Sans"/>
                  <a:cs typeface="DM Sans"/>
                  <a:sym typeface="DM Sans"/>
                </a:rPr>
                <a:t>Email Integration: Reports are sent to the patient's email for convenient documentation delivery.</a:t>
              </a:r>
            </a:p>
            <a:p>
              <a:pPr algn="l">
                <a:lnSpc>
                  <a:spcPts val="2897"/>
                </a:lnSpc>
              </a:pPr>
              <a:endParaRPr lang="en-US" sz="2100" spc="205">
                <a:solidFill>
                  <a:srgbClr val="231F20"/>
                </a:solidFill>
                <a:latin typeface="DM Sans"/>
                <a:ea typeface="DM Sans"/>
                <a:cs typeface="DM Sans"/>
                <a:sym typeface="DM Sans"/>
              </a:endParaRPr>
            </a:p>
            <a:p>
              <a:pPr algn="l">
                <a:lnSpc>
                  <a:spcPts val="2897"/>
                </a:lnSpc>
              </a:pPr>
              <a:endParaRPr lang="en-US" sz="2100" spc="205">
                <a:solidFill>
                  <a:srgbClr val="231F20"/>
                </a:solidFill>
                <a:latin typeface="DM Sans"/>
                <a:ea typeface="DM Sans"/>
                <a:cs typeface="DM Sans"/>
                <a:sym typeface="DM Sans"/>
              </a:endParaRPr>
            </a:p>
          </p:txBody>
        </p:sp>
      </p:grpSp>
      <p:grpSp>
        <p:nvGrpSpPr>
          <p:cNvPr id="24" name="Group 24"/>
          <p:cNvGrpSpPr/>
          <p:nvPr/>
        </p:nvGrpSpPr>
        <p:grpSpPr>
          <a:xfrm>
            <a:off x="6907130" y="6122598"/>
            <a:ext cx="4473739" cy="636748"/>
            <a:chOff x="0" y="0"/>
            <a:chExt cx="1178269" cy="167703"/>
          </a:xfrm>
        </p:grpSpPr>
        <p:sp>
          <p:nvSpPr>
            <p:cNvPr id="25" name="Freeform 25"/>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26" name="TextBox 26"/>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a:ea typeface="DM Sans"/>
                  <a:cs typeface="DM Sans"/>
                  <a:sym typeface="DM Sans"/>
                </a:rPr>
                <a:t>Key Features</a:t>
              </a:r>
            </a:p>
          </p:txBody>
        </p:sp>
      </p:grpSp>
      <p:grpSp>
        <p:nvGrpSpPr>
          <p:cNvPr id="27" name="Group 27"/>
          <p:cNvGrpSpPr/>
          <p:nvPr/>
        </p:nvGrpSpPr>
        <p:grpSpPr>
          <a:xfrm>
            <a:off x="503597" y="3442596"/>
            <a:ext cx="3903089" cy="2299002"/>
            <a:chOff x="0" y="0"/>
            <a:chExt cx="1027974" cy="605498"/>
          </a:xfrm>
        </p:grpSpPr>
        <p:sp>
          <p:nvSpPr>
            <p:cNvPr id="28" name="Freeform 28"/>
            <p:cNvSpPr/>
            <p:nvPr/>
          </p:nvSpPr>
          <p:spPr>
            <a:xfrm>
              <a:off x="0" y="0"/>
              <a:ext cx="1027974" cy="605498"/>
            </a:xfrm>
            <a:custGeom>
              <a:avLst/>
              <a:gdLst/>
              <a:ahLst/>
              <a:cxnLst/>
              <a:rect l="l" t="t" r="r" b="b"/>
              <a:pathLst>
                <a:path w="1027974" h="605498">
                  <a:moveTo>
                    <a:pt x="0" y="0"/>
                  </a:moveTo>
                  <a:lnTo>
                    <a:pt x="1027974" y="0"/>
                  </a:lnTo>
                  <a:lnTo>
                    <a:pt x="1027974" y="605498"/>
                  </a:lnTo>
                  <a:lnTo>
                    <a:pt x="0" y="605498"/>
                  </a:lnTo>
                  <a:close/>
                </a:path>
              </a:pathLst>
            </a:custGeom>
            <a:solidFill>
              <a:srgbClr val="7E22CE"/>
            </a:solidFill>
          </p:spPr>
        </p:sp>
        <p:sp>
          <p:nvSpPr>
            <p:cNvPr id="29" name="TextBox 29"/>
            <p:cNvSpPr txBox="1"/>
            <p:nvPr/>
          </p:nvSpPr>
          <p:spPr>
            <a:xfrm>
              <a:off x="0" y="-19050"/>
              <a:ext cx="1027974" cy="624548"/>
            </a:xfrm>
            <a:prstGeom prst="rect">
              <a:avLst/>
            </a:prstGeom>
          </p:spPr>
          <p:txBody>
            <a:bodyPr lIns="50800" tIns="50800" rIns="50800" bIns="50800" rtlCol="0" anchor="ctr"/>
            <a:lstStyle/>
            <a:p>
              <a:pPr algn="ctr">
                <a:lnSpc>
                  <a:spcPts val="2859"/>
                </a:lnSpc>
              </a:pPr>
              <a:endParaRPr/>
            </a:p>
          </p:txBody>
        </p:sp>
      </p:grpSp>
      <p:sp>
        <p:nvSpPr>
          <p:cNvPr id="30" name="Freeform 30"/>
          <p:cNvSpPr/>
          <p:nvPr/>
        </p:nvSpPr>
        <p:spPr>
          <a:xfrm>
            <a:off x="503597" y="3950402"/>
            <a:ext cx="3903089" cy="1283388"/>
          </a:xfrm>
          <a:custGeom>
            <a:avLst/>
            <a:gdLst/>
            <a:ahLst/>
            <a:cxnLst/>
            <a:rect l="l" t="t" r="r" b="b"/>
            <a:pathLst>
              <a:path w="3903089" h="1283388">
                <a:moveTo>
                  <a:pt x="0" y="0"/>
                </a:moveTo>
                <a:lnTo>
                  <a:pt x="3903089" y="0"/>
                </a:lnTo>
                <a:lnTo>
                  <a:pt x="3903089" y="1283389"/>
                </a:lnTo>
                <a:lnTo>
                  <a:pt x="0" y="1283389"/>
                </a:lnTo>
                <a:lnTo>
                  <a:pt x="0" y="0"/>
                </a:lnTo>
                <a:close/>
              </a:path>
            </a:pathLst>
          </a:custGeom>
          <a:blipFill>
            <a:blip r:embed="rId6"/>
            <a:stretch>
              <a:fillRect/>
            </a:stretch>
          </a:blipFill>
        </p:spPr>
      </p:sp>
      <p:sp>
        <p:nvSpPr>
          <p:cNvPr id="31" name="TextBox 31"/>
          <p:cNvSpPr txBox="1"/>
          <p:nvPr/>
        </p:nvSpPr>
        <p:spPr>
          <a:xfrm>
            <a:off x="3383590" y="140024"/>
            <a:ext cx="11520821" cy="2750122"/>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INTRODUCTION TO PROJECT </a:t>
            </a: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6639105" y="-5979128"/>
            <a:ext cx="11416114" cy="11714296"/>
          </a:xfrm>
          <a:custGeom>
            <a:avLst/>
            <a:gdLst/>
            <a:ahLst/>
            <a:cxnLst/>
            <a:rect l="l" t="t" r="r" b="b"/>
            <a:pathLst>
              <a:path w="11416114" h="11714296">
                <a:moveTo>
                  <a:pt x="0" y="0"/>
                </a:moveTo>
                <a:lnTo>
                  <a:pt x="11416114" y="0"/>
                </a:lnTo>
                <a:lnTo>
                  <a:pt x="11416114" y="11714296"/>
                </a:lnTo>
                <a:lnTo>
                  <a:pt x="0" y="11714296"/>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p:spPr>
      </p:sp>
      <p:sp>
        <p:nvSpPr>
          <p:cNvPr id="6" name="Freeform 6"/>
          <p:cNvSpPr/>
          <p:nvPr/>
        </p:nvSpPr>
        <p:spPr>
          <a:xfrm rot="-3986589">
            <a:off x="5084777" y="6259532"/>
            <a:ext cx="9894000" cy="10152425"/>
          </a:xfrm>
          <a:custGeom>
            <a:avLst/>
            <a:gdLst/>
            <a:ahLst/>
            <a:cxnLst/>
            <a:rect l="l" t="t" r="r" b="b"/>
            <a:pathLst>
              <a:path w="9894000" h="10152425">
                <a:moveTo>
                  <a:pt x="0" y="0"/>
                </a:moveTo>
                <a:lnTo>
                  <a:pt x="9894000" y="0"/>
                </a:lnTo>
                <a:lnTo>
                  <a:pt x="9894000" y="10152425"/>
                </a:lnTo>
                <a:lnTo>
                  <a:pt x="0" y="10152425"/>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2720102" y="1934745"/>
            <a:ext cx="7942168" cy="2837511"/>
          </a:xfrm>
          <a:prstGeom prst="rect">
            <a:avLst/>
          </a:prstGeom>
        </p:spPr>
        <p:txBody>
          <a:bodyPr lIns="0" tIns="0" rIns="0" bIns="0" rtlCol="0" anchor="t">
            <a:spAutoFit/>
          </a:bodyPr>
          <a:lstStyle/>
          <a:p>
            <a:pPr algn="l">
              <a:lnSpc>
                <a:spcPts val="11349"/>
              </a:lnSpc>
            </a:pPr>
            <a:r>
              <a:rPr lang="en-US" sz="8224" b="1" spc="806">
                <a:solidFill>
                  <a:srgbClr val="FFFFFF"/>
                </a:solidFill>
                <a:latin typeface="Oswald Bold"/>
                <a:ea typeface="Oswald Bold"/>
                <a:cs typeface="Oswald Bold"/>
                <a:sym typeface="Oswald Bold"/>
              </a:rPr>
              <a:t>PROBLEM STATEMENT</a:t>
            </a:r>
          </a:p>
        </p:txBody>
      </p:sp>
      <p:sp>
        <p:nvSpPr>
          <p:cNvPr id="8" name="TextBox 8"/>
          <p:cNvSpPr txBox="1"/>
          <p:nvPr/>
        </p:nvSpPr>
        <p:spPr>
          <a:xfrm>
            <a:off x="2720102" y="5095875"/>
            <a:ext cx="14292499" cy="3012015"/>
          </a:xfrm>
          <a:prstGeom prst="rect">
            <a:avLst/>
          </a:prstGeom>
        </p:spPr>
        <p:txBody>
          <a:bodyPr lIns="0" tIns="0" rIns="0" bIns="0" rtlCol="0" anchor="t">
            <a:spAutoFit/>
          </a:bodyPr>
          <a:lstStyle/>
          <a:p>
            <a:pPr algn="l">
              <a:lnSpc>
                <a:spcPts val="3992"/>
              </a:lnSpc>
            </a:pPr>
            <a:r>
              <a:rPr lang="en-US" sz="2893" spc="283">
                <a:solidFill>
                  <a:srgbClr val="F5FFF5"/>
                </a:solidFill>
                <a:latin typeface="DM Sans"/>
                <a:ea typeface="DM Sans"/>
                <a:cs typeface="DM Sans"/>
                <a:sym typeface="DM Sans"/>
              </a:rPr>
              <a:t>Healthcare providers struggle with managing patient data, tracking symptoms, and generating reports efficiently. Manual documentation leads to errors and delays in communication. There is a lack of streamlined systems for accurate report generation and delivery. An automated, secure platform is needed to enhance diagnosis and ensure seamless report sharing.</a:t>
            </a:r>
          </a:p>
        </p:txBody>
      </p:sp>
    </p:spTree>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0" name="Group 10"/>
          <p:cNvGrpSpPr/>
          <p:nvPr/>
        </p:nvGrpSpPr>
        <p:grpSpPr>
          <a:xfrm>
            <a:off x="1774426" y="3206190"/>
            <a:ext cx="3474003" cy="647719"/>
            <a:chOff x="0" y="0"/>
            <a:chExt cx="914964" cy="17059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2" name="TextBox 12"/>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Objective 1</a:t>
              </a:r>
            </a:p>
          </p:txBody>
        </p:sp>
      </p:grpSp>
      <p:sp>
        <p:nvSpPr>
          <p:cNvPr id="13" name="TextBox 13"/>
          <p:cNvSpPr txBox="1"/>
          <p:nvPr/>
        </p:nvSpPr>
        <p:spPr>
          <a:xfrm>
            <a:off x="2887170" y="1277407"/>
            <a:ext cx="11552977" cy="2378080"/>
          </a:xfrm>
          <a:prstGeom prst="rect">
            <a:avLst/>
          </a:prstGeom>
        </p:spPr>
        <p:txBody>
          <a:bodyPr lIns="0" tIns="0" rIns="0" bIns="0" rtlCol="0" anchor="t">
            <a:spAutoFit/>
          </a:bodyPr>
          <a:lstStyle/>
          <a:p>
            <a:pPr algn="ctr">
              <a:lnSpc>
                <a:spcPts val="9587"/>
              </a:lnSpc>
            </a:pPr>
            <a:r>
              <a:rPr lang="en-US" sz="6947" b="1" spc="368">
                <a:solidFill>
                  <a:srgbClr val="231F20"/>
                </a:solidFill>
                <a:latin typeface="Oswald Bold"/>
                <a:ea typeface="Oswald Bold"/>
                <a:cs typeface="Oswald Bold"/>
                <a:sym typeface="Oswald Bold"/>
              </a:rPr>
              <a:t>OBJECTIVES OF THE PROJECT</a:t>
            </a:r>
          </a:p>
          <a:p>
            <a:pPr algn="ctr">
              <a:lnSpc>
                <a:spcPts val="9587"/>
              </a:lnSpc>
            </a:pPr>
            <a:endParaRPr lang="en-US" sz="6947" b="1" spc="368">
              <a:solidFill>
                <a:srgbClr val="231F20"/>
              </a:solidFill>
              <a:latin typeface="Oswald Bold"/>
              <a:ea typeface="Oswald Bold"/>
              <a:cs typeface="Oswald Bold"/>
              <a:sym typeface="Oswald Bold"/>
            </a:endParaRPr>
          </a:p>
        </p:txBody>
      </p:sp>
      <p:sp>
        <p:nvSpPr>
          <p:cNvPr id="14" name="TextBox 14"/>
          <p:cNvSpPr txBox="1"/>
          <p:nvPr/>
        </p:nvSpPr>
        <p:spPr>
          <a:xfrm>
            <a:off x="1830975" y="4045241"/>
            <a:ext cx="3360904" cy="1799844"/>
          </a:xfrm>
          <a:prstGeom prst="rect">
            <a:avLst/>
          </a:prstGeom>
        </p:spPr>
        <p:txBody>
          <a:bodyPr lIns="0" tIns="0" rIns="0" bIns="0" rtlCol="0" anchor="t">
            <a:spAutoFit/>
          </a:bodyPr>
          <a:lstStyle/>
          <a:p>
            <a:pPr marL="0" lvl="0" indent="0" algn="ctr">
              <a:lnSpc>
                <a:spcPts val="2897"/>
              </a:lnSpc>
              <a:spcBef>
                <a:spcPct val="0"/>
              </a:spcBef>
            </a:pPr>
            <a:r>
              <a:rPr lang="en-US" sz="2100" spc="205">
                <a:solidFill>
                  <a:srgbClr val="231F20"/>
                </a:solidFill>
                <a:latin typeface="DM Sans"/>
                <a:ea typeface="DM Sans"/>
                <a:cs typeface="DM Sans"/>
                <a:sym typeface="DM Sans"/>
              </a:rPr>
              <a:t>To develop a secure system for patients  to register, log in, and manage their accounts.</a:t>
            </a:r>
          </a:p>
        </p:txBody>
      </p:sp>
      <p:grpSp>
        <p:nvGrpSpPr>
          <p:cNvPr id="15" name="Group 15"/>
          <p:cNvGrpSpPr/>
          <p:nvPr/>
        </p:nvGrpSpPr>
        <p:grpSpPr>
          <a:xfrm>
            <a:off x="7218805" y="3206190"/>
            <a:ext cx="3474003" cy="647719"/>
            <a:chOff x="0" y="0"/>
            <a:chExt cx="914964" cy="170593"/>
          </a:xfrm>
        </p:grpSpPr>
        <p:sp>
          <p:nvSpPr>
            <p:cNvPr id="16" name="Freeform 16"/>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7" name="TextBox 17"/>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Objective 2</a:t>
              </a:r>
            </a:p>
          </p:txBody>
        </p:sp>
      </p:grpSp>
      <p:sp>
        <p:nvSpPr>
          <p:cNvPr id="18" name="TextBox 18"/>
          <p:cNvSpPr txBox="1"/>
          <p:nvPr/>
        </p:nvSpPr>
        <p:spPr>
          <a:xfrm>
            <a:off x="6138875" y="4042536"/>
            <a:ext cx="6254887" cy="1020842"/>
          </a:xfrm>
          <a:prstGeom prst="rect">
            <a:avLst/>
          </a:prstGeom>
        </p:spPr>
        <p:txBody>
          <a:bodyPr lIns="0" tIns="0" rIns="0" bIns="0" rtlCol="0" anchor="t">
            <a:spAutoFit/>
          </a:bodyPr>
          <a:lstStyle/>
          <a:p>
            <a:pPr marL="0" lvl="0" indent="0" algn="ctr">
              <a:lnSpc>
                <a:spcPts val="2774"/>
              </a:lnSpc>
              <a:spcBef>
                <a:spcPct val="0"/>
              </a:spcBef>
            </a:pPr>
            <a:r>
              <a:rPr lang="en-US" sz="2010" spc="197">
                <a:solidFill>
                  <a:srgbClr val="231F20"/>
                </a:solidFill>
                <a:latin typeface="DM Sans"/>
                <a:ea typeface="DM Sans"/>
                <a:cs typeface="DM Sans"/>
                <a:sym typeface="DM Sans"/>
              </a:rPr>
              <a:t>To streamline the process of recording patient symptoms and generating accurate medical reports.</a:t>
            </a:r>
          </a:p>
        </p:txBody>
      </p:sp>
      <p:grpSp>
        <p:nvGrpSpPr>
          <p:cNvPr id="19" name="Group 19"/>
          <p:cNvGrpSpPr/>
          <p:nvPr/>
        </p:nvGrpSpPr>
        <p:grpSpPr>
          <a:xfrm>
            <a:off x="13284209" y="3206190"/>
            <a:ext cx="3474003" cy="647719"/>
            <a:chOff x="0" y="0"/>
            <a:chExt cx="914964" cy="170593"/>
          </a:xfrm>
        </p:grpSpPr>
        <p:sp>
          <p:nvSpPr>
            <p:cNvPr id="20" name="Freeform 20"/>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21" name="TextBox 21"/>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Objective 3</a:t>
              </a:r>
            </a:p>
          </p:txBody>
        </p:sp>
      </p:grpSp>
      <p:sp>
        <p:nvSpPr>
          <p:cNvPr id="22" name="TextBox 22"/>
          <p:cNvSpPr txBox="1"/>
          <p:nvPr/>
        </p:nvSpPr>
        <p:spPr>
          <a:xfrm>
            <a:off x="13340758" y="4045241"/>
            <a:ext cx="3360904" cy="2735342"/>
          </a:xfrm>
          <a:prstGeom prst="rect">
            <a:avLst/>
          </a:prstGeom>
        </p:spPr>
        <p:txBody>
          <a:bodyPr lIns="0" tIns="0" rIns="0" bIns="0" rtlCol="0" anchor="t">
            <a:spAutoFit/>
          </a:bodyPr>
          <a:lstStyle/>
          <a:p>
            <a:pPr marL="0" lvl="0" indent="0" algn="ctr">
              <a:lnSpc>
                <a:spcPts val="2774"/>
              </a:lnSpc>
              <a:spcBef>
                <a:spcPct val="0"/>
              </a:spcBef>
            </a:pPr>
            <a:r>
              <a:rPr lang="en-US" sz="2010" spc="197">
                <a:solidFill>
                  <a:srgbClr val="231F20"/>
                </a:solidFill>
                <a:latin typeface="DM Sans"/>
                <a:ea typeface="DM Sans"/>
                <a:cs typeface="DM Sans"/>
                <a:sym typeface="DM Sans"/>
              </a:rPr>
              <a:t>To automate the delivery of medical reports via email, ensuring timely and efficient communication between healthcare providers and patients.</a:t>
            </a:r>
          </a:p>
        </p:txBody>
      </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4" name="Freeform 2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p:transition>
    <p:cover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3327638" y="101314"/>
            <a:ext cx="10906040" cy="2750122"/>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SCOPE OF THE PROJECT</a:t>
            </a:r>
          </a:p>
        </p:txBody>
      </p:sp>
      <p:grpSp>
        <p:nvGrpSpPr>
          <p:cNvPr id="9" name="Group 9"/>
          <p:cNvGrpSpPr/>
          <p:nvPr/>
        </p:nvGrpSpPr>
        <p:grpSpPr>
          <a:xfrm>
            <a:off x="1417697" y="3442596"/>
            <a:ext cx="15452606" cy="6809698"/>
            <a:chOff x="0" y="0"/>
            <a:chExt cx="20603474" cy="9079597"/>
          </a:xfrm>
        </p:grpSpPr>
        <p:grpSp>
          <p:nvGrpSpPr>
            <p:cNvPr id="10" name="Group 10"/>
            <p:cNvGrpSpPr/>
            <p:nvPr/>
          </p:nvGrpSpPr>
          <p:grpSpPr>
            <a:xfrm>
              <a:off x="0" y="0"/>
              <a:ext cx="20603474" cy="8800641"/>
              <a:chOff x="0" y="0"/>
              <a:chExt cx="2984149" cy="1274660"/>
            </a:xfrm>
          </p:grpSpPr>
          <p:sp>
            <p:nvSpPr>
              <p:cNvPr id="11" name="Freeform 11"/>
              <p:cNvSpPr/>
              <p:nvPr/>
            </p:nvSpPr>
            <p:spPr>
              <a:xfrm>
                <a:off x="0" y="0"/>
                <a:ext cx="2984149" cy="1274660"/>
              </a:xfrm>
              <a:custGeom>
                <a:avLst/>
                <a:gdLst/>
                <a:ahLst/>
                <a:cxnLst/>
                <a:rect l="l" t="t" r="r" b="b"/>
                <a:pathLst>
                  <a:path w="2984149" h="1274660">
                    <a:moveTo>
                      <a:pt x="0" y="0"/>
                    </a:moveTo>
                    <a:lnTo>
                      <a:pt x="2984149" y="0"/>
                    </a:lnTo>
                    <a:lnTo>
                      <a:pt x="2984149" y="1274660"/>
                    </a:lnTo>
                    <a:lnTo>
                      <a:pt x="0" y="1274660"/>
                    </a:lnTo>
                    <a:close/>
                  </a:path>
                </a:pathLst>
              </a:custGeom>
              <a:solidFill>
                <a:srgbClr val="000000">
                  <a:alpha val="0"/>
                </a:srgbClr>
              </a:solidFill>
              <a:ln w="38100" cap="sq">
                <a:solidFill>
                  <a:srgbClr val="000000"/>
                </a:solidFill>
                <a:prstDash val="solid"/>
                <a:miter/>
              </a:ln>
            </p:spPr>
          </p:sp>
          <p:sp>
            <p:nvSpPr>
              <p:cNvPr id="12" name="TextBox 12"/>
              <p:cNvSpPr txBox="1"/>
              <p:nvPr/>
            </p:nvSpPr>
            <p:spPr>
              <a:xfrm>
                <a:off x="0" y="-19050"/>
                <a:ext cx="2984149" cy="1293710"/>
              </a:xfrm>
              <a:prstGeom prst="rect">
                <a:avLst/>
              </a:prstGeom>
            </p:spPr>
            <p:txBody>
              <a:bodyPr lIns="50800" tIns="50800" rIns="50800" bIns="50800" rtlCol="0" anchor="ctr"/>
              <a:lstStyle/>
              <a:p>
                <a:pPr algn="ctr">
                  <a:lnSpc>
                    <a:spcPts val="2859"/>
                  </a:lnSpc>
                </a:pPr>
                <a:endParaRPr/>
              </a:p>
            </p:txBody>
          </p:sp>
        </p:grpSp>
        <p:sp>
          <p:nvSpPr>
            <p:cNvPr id="13" name="TextBox 13"/>
            <p:cNvSpPr txBox="1"/>
            <p:nvPr/>
          </p:nvSpPr>
          <p:spPr>
            <a:xfrm>
              <a:off x="386564" y="164324"/>
              <a:ext cx="19830346" cy="8915273"/>
            </a:xfrm>
            <a:prstGeom prst="rect">
              <a:avLst/>
            </a:prstGeom>
          </p:spPr>
          <p:txBody>
            <a:bodyPr lIns="0" tIns="0" rIns="0" bIns="0" rtlCol="0" anchor="t">
              <a:spAutoFit/>
            </a:bodyPr>
            <a:lstStyle/>
            <a:p>
              <a:pPr marL="518160" lvl="1" indent="-259080" algn="l">
                <a:lnSpc>
                  <a:spcPts val="3311"/>
                </a:lnSpc>
                <a:buFont typeface="Arial"/>
                <a:buChar char="•"/>
              </a:pPr>
              <a:r>
                <a:rPr lang="en-US" sz="2400" b="1" spc="235">
                  <a:solidFill>
                    <a:srgbClr val="231F20"/>
                  </a:solidFill>
                  <a:latin typeface="DM Sans Bold"/>
                  <a:ea typeface="DM Sans Bold"/>
                  <a:cs typeface="DM Sans Bold"/>
                  <a:sym typeface="DM Sans Bold"/>
                </a:rPr>
                <a:t>User Registration and Authentication:</a:t>
              </a:r>
              <a:r>
                <a:rPr lang="en-US" sz="2400" spc="235">
                  <a:solidFill>
                    <a:srgbClr val="231F20"/>
                  </a:solidFill>
                  <a:latin typeface="DM Sans"/>
                  <a:ea typeface="DM Sans"/>
                  <a:cs typeface="DM Sans"/>
                  <a:sym typeface="DM Sans"/>
                </a:rPr>
                <a:t> Implement a secure system for users (patients) to register, log in, and manage their accounts.</a:t>
              </a:r>
            </a:p>
            <a:p>
              <a:pPr algn="l">
                <a:lnSpc>
                  <a:spcPts val="3311"/>
                </a:lnSpc>
              </a:pPr>
              <a:endParaRPr lang="en-US" sz="2400" spc="235">
                <a:solidFill>
                  <a:srgbClr val="231F20"/>
                </a:solidFill>
                <a:latin typeface="DM Sans"/>
                <a:ea typeface="DM Sans"/>
                <a:cs typeface="DM Sans"/>
                <a:sym typeface="DM Sans"/>
              </a:endParaRPr>
            </a:p>
            <a:p>
              <a:pPr marL="518160" lvl="1" indent="-259080" algn="l">
                <a:lnSpc>
                  <a:spcPts val="3311"/>
                </a:lnSpc>
                <a:buFont typeface="Arial"/>
                <a:buChar char="•"/>
              </a:pPr>
              <a:r>
                <a:rPr lang="en-US" sz="2400" b="1" spc="235">
                  <a:solidFill>
                    <a:srgbClr val="231F20"/>
                  </a:solidFill>
                  <a:latin typeface="DM Sans Bold"/>
                  <a:ea typeface="DM Sans Bold"/>
                  <a:cs typeface="DM Sans Bold"/>
                  <a:sym typeface="DM Sans Bold"/>
                </a:rPr>
                <a:t>Symptom Tracking:</a:t>
              </a:r>
              <a:r>
                <a:rPr lang="en-US" sz="2400" spc="235">
                  <a:solidFill>
                    <a:srgbClr val="231F20"/>
                  </a:solidFill>
                  <a:latin typeface="DM Sans"/>
                  <a:ea typeface="DM Sans"/>
                  <a:cs typeface="DM Sans"/>
                  <a:sym typeface="DM Sans"/>
                </a:rPr>
                <a:t> Create a comprehensive interface for doctors to input and monitor patient symptoms, allowing for accurate diagnosis.</a:t>
              </a:r>
            </a:p>
            <a:p>
              <a:pPr algn="l">
                <a:lnSpc>
                  <a:spcPts val="3311"/>
                </a:lnSpc>
              </a:pPr>
              <a:endParaRPr lang="en-US" sz="2400" spc="235">
                <a:solidFill>
                  <a:srgbClr val="231F20"/>
                </a:solidFill>
                <a:latin typeface="DM Sans"/>
                <a:ea typeface="DM Sans"/>
                <a:cs typeface="DM Sans"/>
                <a:sym typeface="DM Sans"/>
              </a:endParaRPr>
            </a:p>
            <a:p>
              <a:pPr marL="518160" lvl="1" indent="-259080" algn="l">
                <a:lnSpc>
                  <a:spcPts val="3311"/>
                </a:lnSpc>
                <a:buFont typeface="Arial"/>
                <a:buChar char="•"/>
              </a:pPr>
              <a:r>
                <a:rPr lang="en-US" sz="2400" b="1" spc="235">
                  <a:solidFill>
                    <a:srgbClr val="231F20"/>
                  </a:solidFill>
                  <a:latin typeface="DM Sans Bold"/>
                  <a:ea typeface="DM Sans Bold"/>
                  <a:cs typeface="DM Sans Bold"/>
                  <a:sym typeface="DM Sans Bold"/>
                </a:rPr>
                <a:t>Medical Report Generation: </a:t>
              </a:r>
              <a:r>
                <a:rPr lang="en-US" sz="2400" spc="235">
                  <a:solidFill>
                    <a:srgbClr val="231F20"/>
                  </a:solidFill>
                  <a:latin typeface="DM Sans"/>
                  <a:ea typeface="DM Sans"/>
                  <a:cs typeface="DM Sans"/>
                  <a:sym typeface="DM Sans"/>
                </a:rPr>
                <a:t>Develop a feature to automatically generate medical reports based on the recorded symptoms and diagnosis.</a:t>
              </a:r>
            </a:p>
            <a:p>
              <a:pPr algn="l">
                <a:lnSpc>
                  <a:spcPts val="3311"/>
                </a:lnSpc>
              </a:pPr>
              <a:endParaRPr lang="en-US" sz="2400" spc="235">
                <a:solidFill>
                  <a:srgbClr val="231F20"/>
                </a:solidFill>
                <a:latin typeface="DM Sans"/>
                <a:ea typeface="DM Sans"/>
                <a:cs typeface="DM Sans"/>
                <a:sym typeface="DM Sans"/>
              </a:endParaRPr>
            </a:p>
            <a:p>
              <a:pPr marL="518160" lvl="1" indent="-259080" algn="l">
                <a:lnSpc>
                  <a:spcPts val="3311"/>
                </a:lnSpc>
                <a:buFont typeface="Arial"/>
                <a:buChar char="•"/>
              </a:pPr>
              <a:r>
                <a:rPr lang="en-US" sz="2400" b="1" spc="235">
                  <a:solidFill>
                    <a:srgbClr val="231F20"/>
                  </a:solidFill>
                  <a:latin typeface="DM Sans Bold"/>
                  <a:ea typeface="DM Sans Bold"/>
                  <a:cs typeface="DM Sans Bold"/>
                  <a:sym typeface="DM Sans Bold"/>
                </a:rPr>
                <a:t>Email Integration:</a:t>
              </a:r>
              <a:r>
                <a:rPr lang="en-US" sz="2400" spc="235">
                  <a:solidFill>
                    <a:srgbClr val="231F20"/>
                  </a:solidFill>
                  <a:latin typeface="DM Sans"/>
                  <a:ea typeface="DM Sans"/>
                  <a:cs typeface="DM Sans"/>
                  <a:sym typeface="DM Sans"/>
                </a:rPr>
                <a:t> Ensure that the platform sends generated reports to the patient’s registered email address in a secure and timely manner.</a:t>
              </a:r>
            </a:p>
            <a:p>
              <a:pPr algn="l">
                <a:lnSpc>
                  <a:spcPts val="3311"/>
                </a:lnSpc>
              </a:pPr>
              <a:endParaRPr lang="en-US" sz="2400" spc="235">
                <a:solidFill>
                  <a:srgbClr val="231F20"/>
                </a:solidFill>
                <a:latin typeface="DM Sans"/>
                <a:ea typeface="DM Sans"/>
                <a:cs typeface="DM Sans"/>
                <a:sym typeface="DM Sans"/>
              </a:endParaRPr>
            </a:p>
            <a:p>
              <a:pPr marL="518160" lvl="1" indent="-259080" algn="l">
                <a:lnSpc>
                  <a:spcPts val="3311"/>
                </a:lnSpc>
                <a:buFont typeface="Arial"/>
                <a:buChar char="•"/>
              </a:pPr>
              <a:r>
                <a:rPr lang="en-US" sz="2400" b="1" spc="235">
                  <a:solidFill>
                    <a:srgbClr val="231F20"/>
                  </a:solidFill>
                  <a:latin typeface="DM Sans Bold"/>
                  <a:ea typeface="DM Sans Bold"/>
                  <a:cs typeface="DM Sans Bold"/>
                  <a:sym typeface="DM Sans Bold"/>
                </a:rPr>
                <a:t>Future Expansion:</a:t>
              </a:r>
              <a:r>
                <a:rPr lang="en-US" sz="2400" spc="235">
                  <a:solidFill>
                    <a:srgbClr val="231F20"/>
                  </a:solidFill>
                  <a:latin typeface="DM Sans"/>
                  <a:ea typeface="DM Sans"/>
                  <a:cs typeface="DM Sans"/>
                  <a:sym typeface="DM Sans"/>
                </a:rPr>
                <a:t> The project can be scaled to include additional features such as appointment scheduling, telemedicine integration, and a more advanced diagnostic AI system to assist in complex cases.</a:t>
              </a:r>
            </a:p>
            <a:p>
              <a:pPr algn="l">
                <a:lnSpc>
                  <a:spcPts val="3311"/>
                </a:lnSpc>
              </a:pPr>
              <a:endParaRPr lang="en-US" sz="2400" spc="235">
                <a:solidFill>
                  <a:srgbClr val="231F20"/>
                </a:solidFill>
                <a:latin typeface="DM Sans"/>
                <a:ea typeface="DM Sans"/>
                <a:cs typeface="DM Sans"/>
                <a:sym typeface="DM Sans"/>
              </a:endParaRPr>
            </a:p>
          </p:txBody>
        </p:sp>
      </p:grpSp>
    </p:spTree>
  </p:cSld>
  <p:clrMapOvr>
    <a:masterClrMapping/>
  </p:clrMapOvr>
  <p:transition>
    <p:circl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sp>
        <p:nvSpPr>
          <p:cNvPr id="7" name="Freeform 7"/>
          <p:cNvSpPr/>
          <p:nvPr/>
        </p:nvSpPr>
        <p:spPr>
          <a:xfrm>
            <a:off x="10758785" y="1049603"/>
            <a:ext cx="6176060" cy="8208697"/>
          </a:xfrm>
          <a:custGeom>
            <a:avLst/>
            <a:gdLst/>
            <a:ahLst/>
            <a:cxnLst/>
            <a:rect l="l" t="t" r="r" b="b"/>
            <a:pathLst>
              <a:path w="6176060" h="8208697">
                <a:moveTo>
                  <a:pt x="0" y="0"/>
                </a:moveTo>
                <a:lnTo>
                  <a:pt x="6176060" y="0"/>
                </a:lnTo>
                <a:lnTo>
                  <a:pt x="6176060" y="8208697"/>
                </a:lnTo>
                <a:lnTo>
                  <a:pt x="0" y="8208697"/>
                </a:lnTo>
                <a:lnTo>
                  <a:pt x="0" y="0"/>
                </a:lnTo>
                <a:close/>
              </a:path>
            </a:pathLst>
          </a:custGeom>
          <a:blipFill>
            <a:blip r:embed="rId4"/>
            <a:stretch>
              <a:fillRect l="-49746" r="-49746"/>
            </a:stretch>
          </a:blipFill>
        </p:spPr>
      </p:sp>
      <p:grpSp>
        <p:nvGrpSpPr>
          <p:cNvPr id="8" name="Group 8"/>
          <p:cNvGrpSpPr/>
          <p:nvPr/>
        </p:nvGrpSpPr>
        <p:grpSpPr>
          <a:xfrm>
            <a:off x="2142191" y="3396305"/>
            <a:ext cx="9610044" cy="1948998"/>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0" name="TextBox 10"/>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21421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12" name="Group 12"/>
          <p:cNvGrpSpPr/>
          <p:nvPr/>
        </p:nvGrpSpPr>
        <p:grpSpPr>
          <a:xfrm>
            <a:off x="2142191" y="5777447"/>
            <a:ext cx="9610044" cy="1948998"/>
            <a:chOff x="0" y="0"/>
            <a:chExt cx="3682024" cy="746746"/>
          </a:xfrm>
        </p:grpSpPr>
        <p:sp>
          <p:nvSpPr>
            <p:cNvPr id="13" name="Freeform 13"/>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4" name="TextBox 14"/>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2371799" y="3865787"/>
            <a:ext cx="1381498" cy="1105199"/>
          </a:xfrm>
          <a:custGeom>
            <a:avLst/>
            <a:gdLst/>
            <a:ahLst/>
            <a:cxnLst/>
            <a:rect l="l" t="t" r="r" b="b"/>
            <a:pathLst>
              <a:path w="1381498" h="1105199">
                <a:moveTo>
                  <a:pt x="0" y="0"/>
                </a:moveTo>
                <a:lnTo>
                  <a:pt x="1381499" y="0"/>
                </a:lnTo>
                <a:lnTo>
                  <a:pt x="1381499" y="1105199"/>
                </a:lnTo>
                <a:lnTo>
                  <a:pt x="0" y="11051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2417863" y="6107261"/>
            <a:ext cx="1289371" cy="1289371"/>
          </a:xfrm>
          <a:custGeom>
            <a:avLst/>
            <a:gdLst/>
            <a:ahLst/>
            <a:cxnLst/>
            <a:rect l="l" t="t" r="r" b="b"/>
            <a:pathLst>
              <a:path w="1289371" h="1289371">
                <a:moveTo>
                  <a:pt x="0" y="0"/>
                </a:moveTo>
                <a:lnTo>
                  <a:pt x="1289371" y="0"/>
                </a:lnTo>
                <a:lnTo>
                  <a:pt x="1289371" y="1289371"/>
                </a:lnTo>
                <a:lnTo>
                  <a:pt x="0" y="12893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TextBox 18"/>
          <p:cNvSpPr txBox="1"/>
          <p:nvPr/>
        </p:nvSpPr>
        <p:spPr>
          <a:xfrm>
            <a:off x="856427" y="890813"/>
            <a:ext cx="9610044" cy="1686342"/>
          </a:xfrm>
          <a:prstGeom prst="rect">
            <a:avLst/>
          </a:prstGeom>
        </p:spPr>
        <p:txBody>
          <a:bodyPr lIns="0" tIns="0" rIns="0" bIns="0" rtlCol="0" anchor="t">
            <a:spAutoFit/>
          </a:bodyPr>
          <a:lstStyle/>
          <a:p>
            <a:pPr algn="l">
              <a:lnSpc>
                <a:spcPts val="13774"/>
              </a:lnSpc>
            </a:pPr>
            <a:r>
              <a:rPr lang="en-US" sz="9981" b="1" spc="978">
                <a:solidFill>
                  <a:srgbClr val="231F20"/>
                </a:solidFill>
                <a:latin typeface="Oswald Bold"/>
                <a:ea typeface="Oswald Bold"/>
                <a:cs typeface="Oswald Bold"/>
                <a:sym typeface="Oswald Bold"/>
              </a:rPr>
              <a:t>REQUIREMENTS</a:t>
            </a:r>
          </a:p>
        </p:txBody>
      </p:sp>
      <p:sp>
        <p:nvSpPr>
          <p:cNvPr id="19" name="TextBox 19"/>
          <p:cNvSpPr txBox="1"/>
          <p:nvPr/>
        </p:nvSpPr>
        <p:spPr>
          <a:xfrm>
            <a:off x="4253444" y="3652927"/>
            <a:ext cx="7132181" cy="1521095"/>
          </a:xfrm>
          <a:prstGeom prst="rect">
            <a:avLst/>
          </a:prstGeom>
        </p:spPr>
        <p:txBody>
          <a:bodyPr lIns="0" tIns="0" rIns="0" bIns="0" rtlCol="0" anchor="t">
            <a:spAutoFit/>
          </a:bodyPr>
          <a:lstStyle/>
          <a:p>
            <a:pPr algn="l">
              <a:lnSpc>
                <a:spcPts val="3050"/>
              </a:lnSpc>
            </a:pPr>
            <a:r>
              <a:rPr lang="en-US" sz="2210" b="1" spc="216">
                <a:solidFill>
                  <a:srgbClr val="231F20"/>
                </a:solidFill>
                <a:latin typeface="DM Sans Bold"/>
                <a:ea typeface="DM Sans Bold"/>
                <a:cs typeface="DM Sans Bold"/>
                <a:sym typeface="DM Sans Bold"/>
              </a:rPr>
              <a:t>Software:</a:t>
            </a:r>
            <a:r>
              <a:rPr lang="en-US" sz="2210" spc="216">
                <a:solidFill>
                  <a:srgbClr val="231F20"/>
                </a:solidFill>
                <a:latin typeface="DM Sans"/>
                <a:ea typeface="DM Sans"/>
                <a:cs typeface="DM Sans"/>
                <a:sym typeface="DM Sans"/>
              </a:rPr>
              <a:t> </a:t>
            </a:r>
          </a:p>
          <a:p>
            <a:pPr marL="477229" lvl="1" indent="-238614" algn="l">
              <a:lnSpc>
                <a:spcPts val="3050"/>
              </a:lnSpc>
              <a:buFont typeface="Arial"/>
              <a:buChar char="•"/>
            </a:pPr>
            <a:r>
              <a:rPr lang="en-US" sz="2210" spc="216">
                <a:solidFill>
                  <a:srgbClr val="231F20"/>
                </a:solidFill>
                <a:latin typeface="DM Sans"/>
                <a:ea typeface="DM Sans"/>
                <a:cs typeface="DM Sans"/>
                <a:sym typeface="DM Sans"/>
              </a:rPr>
              <a:t>OS: Linux, Windows</a:t>
            </a:r>
          </a:p>
          <a:p>
            <a:pPr marL="477229" lvl="1" indent="-238614" algn="l">
              <a:lnSpc>
                <a:spcPts val="3050"/>
              </a:lnSpc>
              <a:buFont typeface="Arial"/>
              <a:buChar char="•"/>
            </a:pPr>
            <a:r>
              <a:rPr lang="en-US" sz="2210" spc="216">
                <a:solidFill>
                  <a:srgbClr val="231F20"/>
                </a:solidFill>
                <a:latin typeface="DM Sans"/>
                <a:ea typeface="DM Sans"/>
                <a:cs typeface="DM Sans"/>
                <a:sym typeface="DM Sans"/>
              </a:rPr>
              <a:t>Compiler: GCC (or MinGW for Windows)</a:t>
            </a:r>
          </a:p>
          <a:p>
            <a:pPr marL="477229" lvl="1" indent="-238614" algn="l">
              <a:lnSpc>
                <a:spcPts val="3050"/>
              </a:lnSpc>
              <a:buFont typeface="Arial"/>
              <a:buChar char="•"/>
            </a:pPr>
            <a:r>
              <a:rPr lang="en-US" sz="2210" spc="216">
                <a:solidFill>
                  <a:srgbClr val="231F20"/>
                </a:solidFill>
                <a:latin typeface="DM Sans"/>
                <a:ea typeface="DM Sans"/>
                <a:cs typeface="DM Sans"/>
                <a:sym typeface="DM Sans"/>
              </a:rPr>
              <a:t>Libraries: cJSON, libcurl</a:t>
            </a:r>
          </a:p>
        </p:txBody>
      </p:sp>
      <p:sp>
        <p:nvSpPr>
          <p:cNvPr id="20" name="TextBox 20"/>
          <p:cNvSpPr txBox="1"/>
          <p:nvPr/>
        </p:nvSpPr>
        <p:spPr>
          <a:xfrm>
            <a:off x="4253444" y="5967586"/>
            <a:ext cx="7132181" cy="1521095"/>
          </a:xfrm>
          <a:prstGeom prst="rect">
            <a:avLst/>
          </a:prstGeom>
        </p:spPr>
        <p:txBody>
          <a:bodyPr lIns="0" tIns="0" rIns="0" bIns="0" rtlCol="0" anchor="t">
            <a:spAutoFit/>
          </a:bodyPr>
          <a:lstStyle/>
          <a:p>
            <a:pPr algn="l">
              <a:lnSpc>
                <a:spcPts val="3050"/>
              </a:lnSpc>
            </a:pPr>
            <a:r>
              <a:rPr lang="en-US" sz="2210" b="1" spc="216">
                <a:solidFill>
                  <a:srgbClr val="231F20"/>
                </a:solidFill>
                <a:latin typeface="DM Sans Bold"/>
                <a:ea typeface="DM Sans Bold"/>
                <a:cs typeface="DM Sans Bold"/>
                <a:sym typeface="DM Sans Bold"/>
              </a:rPr>
              <a:t>Hardware:</a:t>
            </a:r>
            <a:r>
              <a:rPr lang="en-US" sz="2210" spc="216">
                <a:solidFill>
                  <a:srgbClr val="231F20"/>
                </a:solidFill>
                <a:latin typeface="DM Sans"/>
                <a:ea typeface="DM Sans"/>
                <a:cs typeface="DM Sans"/>
                <a:sym typeface="DM Sans"/>
              </a:rPr>
              <a:t> </a:t>
            </a:r>
          </a:p>
          <a:p>
            <a:pPr marL="477229" lvl="1" indent="-238614" algn="l">
              <a:lnSpc>
                <a:spcPts val="3050"/>
              </a:lnSpc>
              <a:buFont typeface="Arial"/>
              <a:buChar char="•"/>
            </a:pPr>
            <a:r>
              <a:rPr lang="en-US" sz="2210" spc="216">
                <a:solidFill>
                  <a:srgbClr val="231F20"/>
                </a:solidFill>
                <a:latin typeface="DM Sans"/>
                <a:ea typeface="DM Sans"/>
                <a:cs typeface="DM Sans"/>
                <a:sym typeface="DM Sans"/>
              </a:rPr>
              <a:t>Processor: Any single-core processor</a:t>
            </a:r>
          </a:p>
          <a:p>
            <a:pPr marL="477229" lvl="1" indent="-238614" algn="l">
              <a:lnSpc>
                <a:spcPts val="3050"/>
              </a:lnSpc>
              <a:buFont typeface="Arial"/>
              <a:buChar char="•"/>
            </a:pPr>
            <a:r>
              <a:rPr lang="en-US" sz="2210" spc="216">
                <a:solidFill>
                  <a:srgbClr val="231F20"/>
                </a:solidFill>
                <a:latin typeface="DM Sans"/>
                <a:ea typeface="DM Sans"/>
                <a:cs typeface="DM Sans"/>
                <a:sym typeface="DM Sans"/>
              </a:rPr>
              <a:t>RAM: 2GB minimum</a:t>
            </a:r>
          </a:p>
          <a:p>
            <a:pPr marL="477229" lvl="1" indent="-238614" algn="l">
              <a:lnSpc>
                <a:spcPts val="3050"/>
              </a:lnSpc>
              <a:buFont typeface="Arial"/>
              <a:buChar char="•"/>
            </a:pPr>
            <a:r>
              <a:rPr lang="en-US" sz="2210" spc="216">
                <a:solidFill>
                  <a:srgbClr val="231F20"/>
                </a:solidFill>
                <a:latin typeface="DM Sans"/>
                <a:ea typeface="DM Sans"/>
                <a:cs typeface="DM Sans"/>
                <a:sym typeface="DM Sans"/>
              </a:rPr>
              <a:t>Storage: Less than 100 MB</a:t>
            </a:r>
          </a:p>
        </p:txBody>
      </p:sp>
    </p:spTree>
  </p:cSld>
  <p:clrMapOvr>
    <a:masterClrMapping/>
  </p:clrMapOvr>
  <p:transition>
    <p:circl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3623606" y="3315354"/>
            <a:ext cx="11040788" cy="6164440"/>
          </a:xfrm>
          <a:custGeom>
            <a:avLst/>
            <a:gdLst/>
            <a:ahLst/>
            <a:cxnLst/>
            <a:rect l="l" t="t" r="r" b="b"/>
            <a:pathLst>
              <a:path w="11040788" h="6164440">
                <a:moveTo>
                  <a:pt x="0" y="0"/>
                </a:moveTo>
                <a:lnTo>
                  <a:pt x="11040788" y="0"/>
                </a:lnTo>
                <a:lnTo>
                  <a:pt x="11040788" y="6164440"/>
                </a:lnTo>
                <a:lnTo>
                  <a:pt x="0" y="6164440"/>
                </a:lnTo>
                <a:lnTo>
                  <a:pt x="0" y="0"/>
                </a:lnTo>
                <a:close/>
              </a:path>
            </a:pathLst>
          </a:custGeom>
          <a:blipFill>
            <a:blip r:embed="rId2"/>
            <a:stretch>
              <a:fillRect/>
            </a:stretch>
          </a:blipFill>
        </p:spPr>
      </p:sp>
      <p:sp>
        <p:nvSpPr>
          <p:cNvPr id="3" name="TextBox 3"/>
          <p:cNvSpPr txBox="1"/>
          <p:nvPr/>
        </p:nvSpPr>
        <p:spPr>
          <a:xfrm>
            <a:off x="2594019" y="857250"/>
            <a:ext cx="13099962" cy="1686342"/>
          </a:xfrm>
          <a:prstGeom prst="rect">
            <a:avLst/>
          </a:prstGeom>
        </p:spPr>
        <p:txBody>
          <a:bodyPr lIns="0" tIns="0" rIns="0" bIns="0" rtlCol="0" anchor="t">
            <a:spAutoFit/>
          </a:bodyPr>
          <a:lstStyle/>
          <a:p>
            <a:pPr algn="l">
              <a:lnSpc>
                <a:spcPts val="13774"/>
              </a:lnSpc>
            </a:pPr>
            <a:r>
              <a:rPr lang="en-US" sz="9981" b="1" spc="978">
                <a:solidFill>
                  <a:srgbClr val="231F20"/>
                </a:solidFill>
                <a:latin typeface="Oswald Bold"/>
                <a:ea typeface="Oswald Bold"/>
                <a:cs typeface="Oswald Bold"/>
                <a:sym typeface="Oswald Bold"/>
              </a:rPr>
              <a:t>RELATIONAL SCHEMA</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1050</Words>
  <Application>Microsoft Office PowerPoint</Application>
  <PresentationFormat>Custom</PresentationFormat>
  <Paragraphs>162</Paragraphs>
  <Slides>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Open Sauce Bold</vt:lpstr>
      <vt:lpstr>Montserrat Light</vt:lpstr>
      <vt:lpstr>Canva Sans Bold</vt:lpstr>
      <vt:lpstr>DM Sans Bold</vt:lpstr>
      <vt:lpstr>Montserrat Classic Bold</vt:lpstr>
      <vt:lpstr>Oswald Bold</vt:lpstr>
      <vt:lpstr>DM Sans Italics</vt:lpstr>
      <vt:lpstr>Arial</vt:lpstr>
      <vt:lpstr>DM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MediDiagnose</dc:title>
  <cp:lastModifiedBy>Jay Kerkar</cp:lastModifiedBy>
  <cp:revision>3</cp:revision>
  <dcterms:created xsi:type="dcterms:W3CDTF">2006-08-16T00:00:00Z</dcterms:created>
  <dcterms:modified xsi:type="dcterms:W3CDTF">2024-10-14T13:29:55Z</dcterms:modified>
  <dc:identifier>DAGStGrCcI4</dc:identifier>
</cp:coreProperties>
</file>